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386" r:id="rId5"/>
    <p:sldId id="387" r:id="rId6"/>
    <p:sldId id="259" r:id="rId7"/>
    <p:sldId id="270" r:id="rId8"/>
    <p:sldId id="271" r:id="rId9"/>
    <p:sldId id="272" r:id="rId10"/>
    <p:sldId id="260" r:id="rId11"/>
    <p:sldId id="281" r:id="rId12"/>
    <p:sldId id="276" r:id="rId13"/>
    <p:sldId id="278" r:id="rId14"/>
    <p:sldId id="277" r:id="rId15"/>
    <p:sldId id="280" r:id="rId16"/>
    <p:sldId id="279" r:id="rId17"/>
    <p:sldId id="282" r:id="rId18"/>
    <p:sldId id="273" r:id="rId19"/>
    <p:sldId id="283" r:id="rId20"/>
    <p:sldId id="274" r:id="rId21"/>
    <p:sldId id="275" r:id="rId22"/>
    <p:sldId id="284" r:id="rId23"/>
    <p:sldId id="389" r:id="rId24"/>
    <p:sldId id="39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271"/>
            <p14:sldId id="272"/>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13</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11" Type="http://schemas.openxmlformats.org/officeDocument/2006/relationships/image" Target="../media/image38.sv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85399" y="1730519"/>
            <a:ext cx="2315601" cy="307777"/>
          </a:xfrm>
          <a:prstGeom prst="rect">
            <a:avLst/>
          </a:prstGeom>
          <a:noFill/>
        </p:spPr>
        <p:txBody>
          <a:bodyPr wrap="square" rtlCol="0">
            <a:spAutoFit/>
          </a:bodyPr>
          <a:lstStyle/>
          <a:p>
            <a:pPr algn="ctr"/>
            <a:r>
              <a:rPr lang="ja-JP" altLang="en-US" sz="1400" dirty="0"/>
              <a:t>町</a:t>
            </a:r>
            <a:r>
              <a:rPr lang="en-US" altLang="ja-JP" sz="1400" dirty="0"/>
              <a:t>40</a:t>
            </a:r>
            <a:r>
              <a:rPr lang="ja-JP" altLang="en-US" sz="1400" dirty="0"/>
              <a:t>個あるインスタンス</a:t>
            </a:r>
            <a:endParaRPr lang="zh-CN" altLang="en-US" sz="14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702710"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32788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b="1" dirty="0"/>
              <a:t>S</a:t>
            </a:r>
            <a:r>
              <a:rPr lang="en-US" altLang="zh-CN" sz="1800" b="1" dirty="0"/>
              <a:t>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S</a:t>
            </a:r>
            <a:r>
              <a:rPr lang="en-US" altLang="zh-CN" sz="1400" b="1" dirty="0">
                <a:solidFill>
                  <a:srgbClr val="FF0000"/>
                </a:solidFill>
              </a:rPr>
              <a:t>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1082348" cy="307777"/>
          </a:xfrm>
          <a:prstGeom prst="rect">
            <a:avLst/>
          </a:prstGeom>
          <a:noFill/>
        </p:spPr>
        <p:txBody>
          <a:bodyPr wrap="none" rtlCol="0">
            <a:spAutoFit/>
          </a:bodyPr>
          <a:lstStyle/>
          <a:p>
            <a:r>
              <a:rPr lang="ja-JP" altLang="en-US" sz="1400" b="1" dirty="0"/>
              <a:t>三角形分割</a:t>
            </a:r>
            <a:endParaRPr lang="zh-CN" altLang="en-US" sz="14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627062" y="5100841"/>
            <a:ext cx="1707519"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a:t>
            </a:r>
            <a:endParaRPr lang="zh-CN" altLang="en-US" sz="14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6517875" y="5100841"/>
            <a:ext cx="2382383"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 </a:t>
            </a:r>
            <a:r>
              <a:rPr lang="en-US" altLang="ja-JP" sz="1400" b="1" dirty="0"/>
              <a:t>+</a:t>
            </a:r>
            <a:r>
              <a:rPr lang="en-US" altLang="ja-JP" sz="1400" b="1" dirty="0">
                <a:solidFill>
                  <a:srgbClr val="FF0000"/>
                </a:solidFill>
              </a:rPr>
              <a:t> </a:t>
            </a:r>
            <a:r>
              <a:rPr lang="en-US" altLang="ja-JP" sz="1400" b="1" dirty="0">
                <a:solidFill>
                  <a:srgbClr val="00B050"/>
                </a:solidFill>
              </a:rPr>
              <a:t>Seg2</a:t>
            </a:r>
            <a:r>
              <a:rPr lang="en-US" altLang="ja-JP" sz="1400" b="1" dirty="0">
                <a:solidFill>
                  <a:srgbClr val="FF0000"/>
                </a:solidFill>
              </a:rPr>
              <a:t> </a:t>
            </a:r>
            <a:endParaRPr lang="zh-CN" altLang="en-US" sz="14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244471" y="5103743"/>
            <a:ext cx="3057247"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 </a:t>
            </a:r>
            <a:r>
              <a:rPr lang="en-US" altLang="ja-JP" sz="1400" b="1" dirty="0"/>
              <a:t>+</a:t>
            </a:r>
            <a:r>
              <a:rPr lang="en-US" altLang="ja-JP" sz="1400" b="1" dirty="0">
                <a:solidFill>
                  <a:srgbClr val="FF0000"/>
                </a:solidFill>
              </a:rPr>
              <a:t> </a:t>
            </a:r>
            <a:r>
              <a:rPr lang="en-US" altLang="ja-JP" sz="1400" b="1" dirty="0">
                <a:solidFill>
                  <a:srgbClr val="00B050"/>
                </a:solidFill>
              </a:rPr>
              <a:t>Seg2 + </a:t>
            </a:r>
            <a:r>
              <a:rPr lang="en-US" altLang="ja-JP" sz="1400" b="1" dirty="0">
                <a:solidFill>
                  <a:srgbClr val="00B0F0"/>
                </a:solidFill>
              </a:rPr>
              <a:t>Seg3</a:t>
            </a:r>
            <a:r>
              <a:rPr lang="en-US" altLang="ja-JP" sz="1400" b="1" dirty="0">
                <a:solidFill>
                  <a:srgbClr val="00B050"/>
                </a:solidFill>
              </a:rPr>
              <a:t> </a:t>
            </a:r>
            <a:r>
              <a:rPr lang="en-US" altLang="ja-JP" sz="1400" b="1" dirty="0">
                <a:solidFill>
                  <a:srgbClr val="FF0000"/>
                </a:solidFill>
              </a:rPr>
              <a:t> </a:t>
            </a:r>
            <a:endParaRPr lang="zh-CN" altLang="en-US" sz="14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724644" cy="1815882"/>
          </a:xfrm>
          <a:prstGeom prst="rect">
            <a:avLst/>
          </a:prstGeom>
          <a:noFill/>
        </p:spPr>
        <p:txBody>
          <a:bodyPr wrap="none" rtlCol="0">
            <a:spAutoFit/>
          </a:bodyPr>
          <a:lstStyle/>
          <a:p>
            <a:pPr marL="285750" indent="-285750">
              <a:buFont typeface="Wingdings" panose="05000000000000000000" pitchFamily="2" charset="2"/>
              <a:buChar char="Ø"/>
            </a:pPr>
            <a:r>
              <a:rPr lang="ja-JP" altLang="en-US" sz="1600" b="1" dirty="0"/>
              <a:t>提案手法で得られたグラフの辺の個数</a:t>
            </a:r>
            <a:endParaRPr lang="en-US" altLang="ja-JP" sz="1600" b="1" dirty="0"/>
          </a:p>
          <a:p>
            <a:endParaRPr lang="en-US" altLang="ja-JP" sz="1600" dirty="0"/>
          </a:p>
          <a:p>
            <a:r>
              <a:rPr lang="ja-JP" altLang="en-US" sz="1600" dirty="0"/>
              <a:t>実験のインスタンス：</a:t>
            </a:r>
            <a:endParaRPr lang="en-US" altLang="ja-JP" sz="1600" dirty="0"/>
          </a:p>
          <a:p>
            <a:r>
              <a:rPr lang="ja-JP" altLang="en-US" sz="1600" dirty="0"/>
              <a:t>ランダムに座標を生成してから四捨五入の距離行列を求める</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dirty="0"/>
              <a:t>異なる方法で計算されたグラフの辺の個数：</a:t>
            </a:r>
            <a:endParaRPr lang="zh-CN" altLang="en-US" sz="16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2521356"/>
            <a:ext cx="6096001" cy="2739211"/>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提案手法で得られたグラフで元の最適巡回路が含まれるか</a:t>
            </a:r>
            <a:endParaRPr lang="en-US" altLang="ja-JP" sz="1600" b="1" dirty="0"/>
          </a:p>
          <a:p>
            <a:endParaRPr lang="en-US" altLang="ja-JP" sz="1600" dirty="0"/>
          </a:p>
          <a:p>
            <a:r>
              <a:rPr lang="ja-JP" altLang="en-US" sz="1400" dirty="0"/>
              <a:t>実験のインスタンス：</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b="1" dirty="0"/>
              <a:t>結果：</a:t>
            </a:r>
            <a:endParaRPr lang="en-US" altLang="ja-JP" sz="1400" b="1" dirty="0"/>
          </a:p>
          <a:p>
            <a:r>
              <a:rPr lang="ja-JP" altLang="en-US" sz="1400" dirty="0"/>
              <a:t>全てのインスタンスに対して提案手法で得られた二つのグラフで（</a:t>
            </a:r>
            <a:r>
              <a:rPr lang="en-US" altLang="zh-CN" sz="1400" dirty="0"/>
              <a:t>S</a:t>
            </a:r>
            <a:r>
              <a:rPr lang="en-US" altLang="ja-JP" sz="1400" dirty="0"/>
              <a:t>eg</a:t>
            </a:r>
            <a:r>
              <a:rPr lang="ja-JP" altLang="en-US" sz="1400" dirty="0"/>
              <a:t>グラフ，</a:t>
            </a:r>
            <a:r>
              <a:rPr lang="en-US" altLang="ja-JP" sz="1400" dirty="0"/>
              <a:t>Nei</a:t>
            </a:r>
            <a:r>
              <a:rPr lang="ja-JP" altLang="en-US" sz="1400" dirty="0"/>
              <a:t>グラフ）元の</a:t>
            </a:r>
            <a:r>
              <a:rPr lang="ja-JP" altLang="en-US" sz="1400" b="1" dirty="0"/>
              <a:t>最適巡回路が含まれる</a:t>
            </a:r>
            <a:endParaRPr lang="en-US" altLang="ja-JP" sz="1400" b="1" dirty="0"/>
          </a:p>
          <a:p>
            <a:endParaRPr lang="en-US" altLang="zh-CN" sz="1400" dirty="0"/>
          </a:p>
          <a:p>
            <a:r>
              <a:rPr lang="ja-JP" altLang="en-US" sz="1400" dirty="0"/>
              <a:t>実験結果から見ると</a:t>
            </a:r>
            <a:endParaRPr lang="en-US" altLang="zh-CN" sz="1400" dirty="0"/>
          </a:p>
          <a:p>
            <a:r>
              <a:rPr lang="ja-JP" altLang="en-US" sz="1400" dirty="0"/>
              <a:t>完全グラフから削減された辺は</a:t>
            </a:r>
            <a:r>
              <a:rPr lang="en-US" altLang="ja-JP" sz="1400" dirty="0"/>
              <a:t>TSP</a:t>
            </a:r>
            <a:r>
              <a:rPr lang="ja-JP" altLang="en-US" sz="1400" dirty="0"/>
              <a:t>の最適巡回路にならない</a:t>
            </a:r>
            <a:endParaRPr lang="en-US" altLang="ja-JP" sz="1400" dirty="0"/>
          </a:p>
          <a:p>
            <a:endParaRPr lang="en-US" altLang="ja-JP" sz="14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395940" y="1406351"/>
                <a:ext cx="5089859" cy="4985980"/>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LKH</a:t>
                </a:r>
                <a:r>
                  <a:rPr lang="ja-JP" altLang="en-US" sz="1600" b="1" dirty="0"/>
                  <a:t>と</a:t>
                </a:r>
                <a:r>
                  <a:rPr lang="en-US" altLang="ja-JP" sz="1600" b="1" dirty="0"/>
                  <a:t>Concorde</a:t>
                </a:r>
                <a:r>
                  <a:rPr lang="ja-JP" altLang="en-US" sz="1600" b="1" dirty="0"/>
                  <a:t>で制限されたグラフ（ドロネー三角形、分割</a:t>
                </a:r>
                <a:r>
                  <a:rPr lang="en-US" altLang="ja-JP" sz="1600" b="1" dirty="0"/>
                  <a:t>Seg</a:t>
                </a:r>
                <a:r>
                  <a:rPr lang="ja-JP" altLang="en-US" sz="1600" b="1" dirty="0"/>
                  <a:t>グラフ、</a:t>
                </a:r>
                <a:r>
                  <a:rPr lang="en-US" altLang="ja-JP" sz="1600" b="1" dirty="0"/>
                  <a:t>Nei</a:t>
                </a:r>
                <a:r>
                  <a:rPr lang="ja-JP" altLang="en-US" sz="1600" b="1" dirty="0"/>
                  <a:t>グラフ）を解く</a:t>
                </a:r>
                <a:endParaRPr lang="en-US" altLang="ja-JP" sz="1600" b="1" dirty="0"/>
              </a:p>
              <a:p>
                <a:endParaRPr lang="en-US" altLang="ja-JP" sz="1400" b="1" dirty="0"/>
              </a:p>
              <a:p>
                <a:r>
                  <a:rPr lang="ja-JP" altLang="en-US" sz="1400" dirty="0"/>
                  <a:t>存在しない辺については</a:t>
                </a:r>
                <a:endParaRPr lang="en-US" altLang="ja-JP" sz="1400" dirty="0"/>
              </a:p>
              <a:p>
                <a:r>
                  <a:rPr lang="ja-JP" altLang="en-US" sz="1400" dirty="0"/>
                  <a:t>距離行列に対応するところで</a:t>
                </a:r>
                <a:r>
                  <a:rPr lang="ja-JP" altLang="en-US" sz="1400" b="1" dirty="0"/>
                  <a:t>距離行列の最大値の</a:t>
                </a:r>
                <a:r>
                  <a:rPr lang="en-US" altLang="ja-JP" sz="1400" b="1" dirty="0"/>
                  <a:t>n</a:t>
                </a:r>
                <a:r>
                  <a:rPr lang="ja-JP" altLang="en-US" sz="1400" b="1" dirty="0"/>
                  <a:t>倍</a:t>
                </a:r>
                <a:r>
                  <a:rPr lang="ja-JP" altLang="en-US" sz="1400" dirty="0"/>
                  <a:t>で書き換える</a:t>
                </a:r>
                <a:endParaRPr lang="en-US" altLang="ja-JP" sz="1400" dirty="0"/>
              </a:p>
              <a:p>
                <a:endParaRPr lang="en-US" altLang="zh-CN" sz="1600" b="1" dirty="0"/>
              </a:p>
              <a:p>
                <a:pPr/>
                <a14:m>
                  <m:oMathPara xmlns:m="http://schemas.openxmlformats.org/officeDocument/2006/math">
                    <m:oMathParaPr>
                      <m:jc m:val="left"/>
                    </m:oMathParaPr>
                    <m:oMath xmlns:m="http://schemas.openxmlformats.org/officeDocument/2006/math">
                      <m:r>
                        <a:rPr lang="ja-JP" altLang="en-US" sz="1600" b="1" i="1" dirty="0" smtClean="0">
                          <a:latin typeface="Cambria Math" panose="02040503050406030204" pitchFamily="18" charset="0"/>
                        </a:rPr>
                        <m:t>𝒏</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𝟏𝟎</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𝟓</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𝟏</m:t>
                      </m:r>
                    </m:oMath>
                  </m:oMathPara>
                </a14:m>
                <a:endParaRPr lang="en-US" altLang="zh-CN" sz="1600" b="1" dirty="0"/>
              </a:p>
              <a:p>
                <a:endParaRPr lang="en-US" altLang="zh-CN" sz="1600" b="1" dirty="0"/>
              </a:p>
              <a:p>
                <a:r>
                  <a:rPr lang="ja-JP" altLang="en-US" sz="1400" dirty="0"/>
                  <a:t>それぞれ得られた解と元の</a:t>
                </a:r>
                <a:r>
                  <a:rPr lang="en-US" altLang="ja-JP" sz="1400" dirty="0"/>
                  <a:t>TSP</a:t>
                </a:r>
                <a:r>
                  <a:rPr lang="ja-JP" altLang="en-US" sz="1400" dirty="0"/>
                  <a:t>最適巡回路の距離を比べる</a:t>
                </a:r>
                <a:endParaRPr lang="en-US" altLang="ja-JP" sz="1400" dirty="0"/>
              </a:p>
              <a:p>
                <a:endParaRPr lang="en-US" altLang="zh-CN" sz="1400" dirty="0"/>
              </a:p>
              <a:p>
                <a:endParaRPr lang="en-US" altLang="zh-CN" sz="1400" dirty="0"/>
              </a:p>
              <a:p>
                <a:r>
                  <a:rPr lang="ja-JP" altLang="en-US" sz="1400" b="1" dirty="0"/>
                  <a:t>結果：</a:t>
                </a:r>
                <a:endParaRPr lang="en-US" altLang="ja-JP" sz="1400" b="1" dirty="0"/>
              </a:p>
              <a:p>
                <a:r>
                  <a:rPr lang="ja-JP" altLang="en-US" sz="1400" dirty="0"/>
                  <a:t>全てのインスタンスに対して</a:t>
                </a:r>
                <a:endParaRPr lang="en-US" altLang="ja-JP" sz="1400" dirty="0"/>
              </a:p>
              <a:p>
                <a:r>
                  <a:rPr lang="ja-JP" altLang="en-US" sz="1400" dirty="0"/>
                  <a:t>ドロネー三角形分割の他に</a:t>
                </a:r>
                <a:endParaRPr lang="en-US" altLang="ja-JP" sz="1400" dirty="0"/>
              </a:p>
              <a:p>
                <a:r>
                  <a:rPr lang="ja-JP" altLang="en-US" sz="1400" dirty="0"/>
                  <a:t>倍数</a:t>
                </a:r>
                <a:r>
                  <a:rPr lang="en-US" altLang="ja-JP" sz="1400" dirty="0"/>
                  <a:t>n</a:t>
                </a:r>
                <a:r>
                  <a:rPr lang="ja-JP" altLang="en-US" sz="1400" dirty="0"/>
                  <a:t>がどれだけ設定されても</a:t>
                </a:r>
                <a:endParaRPr lang="en-US" altLang="ja-JP" sz="1400" dirty="0"/>
              </a:p>
              <a:p>
                <a:r>
                  <a:rPr lang="ja-JP" altLang="en-US" sz="1400" b="1" dirty="0"/>
                  <a:t>解の距離が最適巡回路の距離と一致する</a:t>
                </a:r>
                <a:endParaRPr lang="en-US" altLang="ja-JP" sz="1400" b="1" dirty="0"/>
              </a:p>
              <a:p>
                <a:endParaRPr lang="en-US" altLang="zh-CN" sz="1400" b="1" dirty="0"/>
              </a:p>
              <a:p>
                <a:r>
                  <a:rPr lang="ja-JP" altLang="en-US" sz="1400" dirty="0"/>
                  <a:t>これで元の</a:t>
                </a:r>
                <a:r>
                  <a:rPr lang="en-US" altLang="ja-JP" sz="1400" dirty="0"/>
                  <a:t>TSP</a:t>
                </a:r>
                <a:r>
                  <a:rPr lang="ja-JP" altLang="en-US" sz="1400" dirty="0"/>
                  <a:t>（完全グラフ）を解く</a:t>
                </a:r>
                <a:endParaRPr lang="en-US" altLang="ja-JP" sz="1400" dirty="0"/>
              </a:p>
              <a:p>
                <a:r>
                  <a:rPr lang="en-US" altLang="ja-JP" sz="1400" dirty="0"/>
                  <a:t>Seg</a:t>
                </a:r>
                <a:r>
                  <a:rPr lang="ja-JP" altLang="en-US" sz="1400" dirty="0"/>
                  <a:t>グラフあるいは</a:t>
                </a:r>
                <a:r>
                  <a:rPr lang="en-US" altLang="ja-JP" sz="1400" dirty="0"/>
                  <a:t>Nei</a:t>
                </a:r>
                <a:r>
                  <a:rPr lang="ja-JP" altLang="en-US" sz="1400" dirty="0"/>
                  <a:t>グラフの</a:t>
                </a:r>
                <a:r>
                  <a:rPr lang="en-US" altLang="ja-JP" sz="1400" dirty="0"/>
                  <a:t>TSP</a:t>
                </a:r>
                <a:r>
                  <a:rPr lang="ja-JP" altLang="en-US" sz="1400" dirty="0"/>
                  <a:t>を解く</a:t>
                </a:r>
                <a:endParaRPr lang="en-US" altLang="ja-JP" sz="1400" dirty="0"/>
              </a:p>
              <a:p>
                <a:r>
                  <a:rPr lang="ja-JP" altLang="en-US" sz="1400" dirty="0"/>
                  <a:t>が同じである</a:t>
                </a:r>
                <a:endParaRPr lang="en-US" altLang="ja-JP" sz="1400" dirty="0"/>
              </a:p>
              <a:p>
                <a:endParaRPr lang="en-US" altLang="zh-CN" sz="1400" b="1"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395940" y="1406351"/>
                <a:ext cx="5089859" cy="4985980"/>
              </a:xfrm>
              <a:prstGeom prst="rect">
                <a:avLst/>
              </a:prstGeom>
              <a:blipFill>
                <a:blip r:embed="rId2"/>
                <a:stretch>
                  <a:fillRect l="-479" t="-3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8348784" y="564316"/>
            <a:ext cx="3506088" cy="307777"/>
          </a:xfrm>
          <a:prstGeom prst="rect">
            <a:avLst/>
          </a:prstGeom>
          <a:noFill/>
          <a:ln>
            <a:solidFill>
              <a:schemeClr val="tx1"/>
            </a:solidFill>
          </a:ln>
        </p:spPr>
        <p:txBody>
          <a:bodyPr wrap="none" rtlCol="0">
            <a:spAutoFit/>
          </a:bodyPr>
          <a:lstStyle/>
          <a:p>
            <a:r>
              <a:rPr lang="en-US" altLang="ja-JP" sz="1400" dirty="0"/>
              <a:t>Concorde</a:t>
            </a:r>
            <a:r>
              <a:rPr lang="ja-JP" altLang="en-US" sz="1400" dirty="0"/>
              <a:t>と</a:t>
            </a:r>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514844" y="3367737"/>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842821" y="2451758"/>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505358" y="5591204"/>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10" name="箭头: 右 9">
            <a:extLst>
              <a:ext uri="{FF2B5EF4-FFF2-40B4-BE49-F238E27FC236}">
                <a16:creationId xmlns:a16="http://schemas.microsoft.com/office/drawing/2014/main" id="{0DC50E33-011A-91F5-9789-D20686CD636B}"/>
              </a:ext>
            </a:extLst>
          </p:cNvPr>
          <p:cNvSpPr/>
          <p:nvPr/>
        </p:nvSpPr>
        <p:spPr>
          <a:xfrm>
            <a:off x="7977056" y="499932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879890" y="4502645"/>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2781798251"/>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599100388"/>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7n</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7n</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目的関数の二次項を削減する</a:t>
            </a:r>
            <a:endParaRPr lang="en-US" altLang="ja-JP" sz="1600" b="1" dirty="0"/>
          </a:p>
          <a:p>
            <a:endParaRPr lang="en-US" altLang="zh-CN" sz="1400" dirty="0"/>
          </a:p>
          <a:p>
            <a:r>
              <a:rPr lang="ja-JP" altLang="en-US" sz="1400" dirty="0"/>
              <a:t>制限されたグラフで存在しない辺は考慮しなくても良いことで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90516" y="3230742"/>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7936" y="3569192"/>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1071682" y="5115302"/>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232755"/>
                <a:ext cx="6857097" cy="1084015"/>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目的関数の二次項の削減率</a:t>
                </a:r>
                <a:endParaRPr lang="en-US" altLang="ja-JP" sz="1600" b="1" dirty="0"/>
              </a:p>
              <a:p>
                <a:endParaRPr lang="en-US" altLang="zh-CN" sz="1100" dirty="0"/>
              </a:p>
              <a:p>
                <a:r>
                  <a:rPr lang="ja-JP" altLang="en-US" sz="1400" dirty="0"/>
                  <a:t>削減率 </a:t>
                </a:r>
                <a:r>
                  <a:rPr lang="en-US" altLang="ja-JP" sz="1400" dirty="0"/>
                  <a:t>= </a:t>
                </a:r>
                <a14:m>
                  <m:oMath xmlns:m="http://schemas.openxmlformats.org/officeDocument/2006/math">
                    <m:f>
                      <m:fPr>
                        <m:ctrlPr>
                          <a:rPr lang="en-US" altLang="ja-JP" sz="1400" i="1" smtClean="0">
                            <a:latin typeface="Cambria Math" panose="02040503050406030204" pitchFamily="18" charset="0"/>
                          </a:rPr>
                        </m:ctrlPr>
                      </m:fPr>
                      <m:num>
                        <m:r>
                          <a:rPr lang="ja-JP" altLang="en-US" sz="1400" i="1">
                            <a:latin typeface="Cambria Math" panose="02040503050406030204" pitchFamily="18" charset="0"/>
                          </a:rPr>
                          <m:t>制限しない</m:t>
                        </m:r>
                        <m:r>
                          <m:rPr>
                            <m:sty m:val="p"/>
                          </m:rPr>
                          <a:rPr lang="en-US" altLang="ja-JP" sz="1400" i="1">
                            <a:latin typeface="Cambria Math" panose="02040503050406030204" pitchFamily="18" charset="0"/>
                          </a:rPr>
                          <m:t>TSP</m:t>
                        </m:r>
                        <m:r>
                          <a:rPr lang="ja-JP" altLang="en-US" sz="1400" i="1">
                            <a:latin typeface="Cambria Math" panose="02040503050406030204" pitchFamily="18" charset="0"/>
                          </a:rPr>
                          <m:t>の二次項数</m:t>
                        </m:r>
                        <m:r>
                          <a:rPr lang="en-US" altLang="ja-JP" sz="1400" b="0" i="1" smtClean="0">
                            <a:latin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  </m:t>
                        </m:r>
                        <m:r>
                          <a:rPr lang="ja-JP" altLang="en-US" sz="1400" i="1">
                            <a:latin typeface="Cambria Math" panose="02040503050406030204" pitchFamily="18" charset="0"/>
                          </a:rPr>
                          <m:t>制限された</m:t>
                        </m:r>
                        <m:r>
                          <m:rPr>
                            <m:sty m:val="p"/>
                          </m:rPr>
                          <a:rPr lang="en-US" altLang="ja-JP" sz="1400" i="1" smtClean="0">
                            <a:latin typeface="Cambria Math" panose="02040503050406030204" pitchFamily="18" charset="0"/>
                          </a:rPr>
                          <m:t>TSP</m:t>
                        </m:r>
                        <m:r>
                          <a:rPr lang="ja-JP" altLang="en-US" sz="1400" i="1" smtClean="0">
                            <a:latin typeface="Cambria Math" panose="02040503050406030204" pitchFamily="18" charset="0"/>
                          </a:rPr>
                          <m:t>の</m:t>
                        </m:r>
                        <m:r>
                          <a:rPr lang="ja-JP" altLang="en-US" sz="1400" i="1">
                            <a:latin typeface="Cambria Math" panose="02040503050406030204" pitchFamily="18" charset="0"/>
                          </a:rPr>
                          <m:t>二次項数</m:t>
                        </m:r>
                      </m:num>
                      <m:den>
                        <m:r>
                          <a:rPr lang="ja-JP" altLang="en-US" sz="1400" i="1">
                            <a:latin typeface="Cambria Math" panose="02040503050406030204" pitchFamily="18" charset="0"/>
                          </a:rPr>
                          <m:t>制限</m:t>
                        </m:r>
                        <m:r>
                          <a:rPr lang="ja-JP" altLang="en-US" sz="1400" i="1" smtClean="0">
                            <a:latin typeface="Cambria Math" panose="02040503050406030204" pitchFamily="18" charset="0"/>
                          </a:rPr>
                          <m:t>しない</m:t>
                        </m:r>
                        <m:r>
                          <m:rPr>
                            <m:sty m:val="p"/>
                          </m:rPr>
                          <a:rPr lang="en-US" altLang="ja-JP" sz="1400" i="1">
                            <a:latin typeface="Cambria Math" panose="02040503050406030204" pitchFamily="18" charset="0"/>
                          </a:rPr>
                          <m:t>TSP</m:t>
                        </m:r>
                        <m:r>
                          <a:rPr lang="ja-JP" altLang="en-US" sz="1400" i="1">
                            <a:latin typeface="Cambria Math" panose="02040503050406030204" pitchFamily="18" charset="0"/>
                          </a:rPr>
                          <m:t>の二次項</m:t>
                        </m:r>
                        <m:r>
                          <a:rPr lang="ja-JP" altLang="en-US" sz="1400" i="1" smtClean="0">
                            <a:latin typeface="Cambria Math" panose="02040503050406030204" pitchFamily="18" charset="0"/>
                          </a:rPr>
                          <m:t>数</m:t>
                        </m:r>
                      </m:den>
                    </m:f>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100%</m:t>
                    </m:r>
                  </m:oMath>
                </a14:m>
                <a:endParaRPr lang="en-US" altLang="zh-CN" sz="1100" dirty="0"/>
              </a:p>
              <a:p>
                <a:endParaRPr lang="en-US" altLang="zh-CN" sz="11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232755"/>
                <a:ext cx="6857097" cy="1084015"/>
              </a:xfrm>
              <a:prstGeom prst="rect">
                <a:avLst/>
              </a:prstGeom>
              <a:blipFill>
                <a:blip r:embed="rId3"/>
                <a:stretch>
                  <a:fillRect l="-356" t="-16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672568"/>
                <a:ext cx="5976736" cy="3293209"/>
              </a:xfrm>
              <a:prstGeom prst="rect">
                <a:avLst/>
              </a:prstGeom>
              <a:noFill/>
            </p:spPr>
            <p:txBody>
              <a:bodyPr wrap="square" rtlCol="0">
                <a:spAutoFit/>
              </a:bodyPr>
              <a:lstStyle/>
              <a:p>
                <a:r>
                  <a:rPr lang="ja-JP" altLang="en-US" sz="1600" dirty="0"/>
                  <a:t>全</a:t>
                </a:r>
                <a:r>
                  <a:rPr lang="en-US" altLang="ja-JP" sz="1600" dirty="0"/>
                  <a:t>196</a:t>
                </a:r>
                <a:r>
                  <a:rPr lang="ja-JP" altLang="en-US" sz="1600" dirty="0"/>
                  <a:t>個のインスタンスでの</a:t>
                </a:r>
                <a:r>
                  <a:rPr lang="ja-JP" altLang="en-US" sz="1600" b="1" dirty="0"/>
                  <a:t>平均削減率</a:t>
                </a:r>
                <a:endParaRPr lang="en-US" altLang="ja-JP" sz="1600" b="1" dirty="0"/>
              </a:p>
              <a:p>
                <a:r>
                  <a:rPr lang="ja-JP" altLang="en-US" sz="1600" dirty="0"/>
                  <a:t>ドロネー三角形分割：</a:t>
                </a:r>
                <a:r>
                  <a:rPr lang="en-US" altLang="ja-JP" sz="1600" dirty="0"/>
                  <a:t> </a:t>
                </a:r>
                <a14:m>
                  <m:oMath xmlns:m="http://schemas.openxmlformats.org/officeDocument/2006/math">
                    <m:r>
                      <a:rPr lang="en-US" altLang="ja-JP" sz="1600" i="1" dirty="0">
                        <a:latin typeface="Cambria Math" panose="02040503050406030204" pitchFamily="18" charset="0"/>
                      </a:rPr>
                      <m:t>4</m:t>
                    </m:r>
                    <m:r>
                      <a:rPr lang="en-US" altLang="ja-JP" sz="1600" b="0" i="1" dirty="0" smtClean="0">
                        <a:latin typeface="Cambria Math" panose="02040503050406030204" pitchFamily="18" charset="0"/>
                      </a:rPr>
                      <m:t>4.6</m:t>
                    </m:r>
                    <m:r>
                      <a:rPr lang="ja-JP" altLang="en-US" sz="1600" i="1" dirty="0">
                        <a:latin typeface="Cambria Math" panose="02040503050406030204" pitchFamily="18" charset="0"/>
                      </a:rPr>
                      <m:t>％</m:t>
                    </m:r>
                  </m:oMath>
                </a14:m>
                <a:endParaRPr lang="en-US" altLang="ja-JP" sz="1600" dirty="0"/>
              </a:p>
              <a:p>
                <a:r>
                  <a:rPr lang="en-US" altLang="ja-JP" sz="1600" dirty="0"/>
                  <a:t>Seg</a:t>
                </a:r>
                <a:r>
                  <a:rPr lang="ja-JP" altLang="en-US" sz="1600" dirty="0"/>
                  <a:t>グラフ：</a:t>
                </a:r>
                <a14:m>
                  <m:oMath xmlns:m="http://schemas.openxmlformats.org/officeDocument/2006/math">
                    <m:r>
                      <a:rPr lang="en-US" altLang="ja-JP" sz="1600" i="1" dirty="0">
                        <a:latin typeface="Cambria Math" panose="02040503050406030204" pitchFamily="18" charset="0"/>
                      </a:rPr>
                      <m:t>3</m:t>
                    </m:r>
                    <m:r>
                      <a:rPr lang="en-US" altLang="ja-JP" sz="1600" b="0" i="1" dirty="0" smtClean="0">
                        <a:latin typeface="Cambria Math" panose="02040503050406030204" pitchFamily="18" charset="0"/>
                      </a:rPr>
                      <m:t>4.3</m:t>
                    </m:r>
                    <m:r>
                      <a:rPr lang="ja-JP" altLang="en-US" sz="1600" i="1" dirty="0">
                        <a:latin typeface="Cambria Math" panose="02040503050406030204" pitchFamily="18" charset="0"/>
                      </a:rPr>
                      <m:t>％</m:t>
                    </m:r>
                  </m:oMath>
                </a14:m>
                <a:endParaRPr lang="en-US" altLang="ja-JP" sz="1600" dirty="0"/>
              </a:p>
              <a:p>
                <a:r>
                  <a:rPr lang="en-US" altLang="ja-JP" sz="1600" dirty="0"/>
                  <a:t>Nei</a:t>
                </a:r>
                <a:r>
                  <a:rPr lang="ja-JP" altLang="en-US" sz="1600" dirty="0"/>
                  <a:t>グラフ：</a:t>
                </a:r>
                <a14:m>
                  <m:oMath xmlns:m="http://schemas.openxmlformats.org/officeDocument/2006/math">
                    <m:r>
                      <a:rPr lang="en-US" altLang="ja-JP" sz="1600" i="1" dirty="0">
                        <a:latin typeface="Cambria Math" panose="02040503050406030204" pitchFamily="18" charset="0"/>
                      </a:rPr>
                      <m:t>2</m:t>
                    </m:r>
                    <m:r>
                      <a:rPr lang="en-US" altLang="ja-JP" sz="1600" b="0" i="1" dirty="0" smtClean="0">
                        <a:latin typeface="Cambria Math" panose="02040503050406030204" pitchFamily="18" charset="0"/>
                      </a:rPr>
                      <m:t>8.3</m:t>
                    </m:r>
                    <m:r>
                      <a:rPr lang="ja-JP" altLang="en-US" sz="1600" i="1" dirty="0">
                        <a:latin typeface="Cambria Math" panose="02040503050406030204" pitchFamily="18" charset="0"/>
                      </a:rPr>
                      <m:t>％</m:t>
                    </m:r>
                  </m:oMath>
                </a14:m>
                <a:endParaRPr lang="en-US" altLang="ja-JP" sz="1600" dirty="0"/>
              </a:p>
              <a:p>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672568"/>
                <a:ext cx="5976736" cy="3293209"/>
              </a:xfrm>
              <a:prstGeom prst="rect">
                <a:avLst/>
              </a:prstGeom>
              <a:blipFill>
                <a:blip r:embed="rId4"/>
                <a:stretch>
                  <a:fillRect l="-612" t="-55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468743"/>
            <a:ext cx="5191646" cy="3701705"/>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190249" y="1232755"/>
            <a:ext cx="6857097" cy="3293209"/>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マイナー埋め込み実験</a:t>
            </a:r>
            <a:endParaRPr lang="en-US" altLang="ja-JP" sz="1600" b="1" dirty="0"/>
          </a:p>
          <a:p>
            <a:pPr marL="285750" indent="-285750">
              <a:buFont typeface="Wingdings" panose="05000000000000000000" pitchFamily="2" charset="2"/>
              <a:buChar char="Ø"/>
            </a:pPr>
            <a:endParaRPr lang="en-US" altLang="zh-CN" sz="1600" b="1" dirty="0"/>
          </a:p>
          <a:p>
            <a:r>
              <a:rPr lang="ja-JP" altLang="en-US" sz="1600" dirty="0"/>
              <a:t>異なるグラフに基づく</a:t>
            </a:r>
            <a:r>
              <a:rPr lang="en-US" altLang="ja-JP" sz="1600" dirty="0"/>
              <a:t>TSP</a:t>
            </a:r>
            <a:r>
              <a:rPr lang="ja-JP" altLang="en-US" sz="1600" dirty="0"/>
              <a:t>を量子アニーラに埋め込み</a:t>
            </a:r>
            <a:endParaRPr lang="en-US" altLang="ja-JP" sz="1600" dirty="0"/>
          </a:p>
          <a:p>
            <a:endParaRPr lang="en-US" altLang="zh-CN" sz="1600" dirty="0"/>
          </a:p>
          <a:p>
            <a:r>
              <a:rPr lang="ja-JP" altLang="en-US" sz="1600" dirty="0"/>
              <a:t>一つのインスタンスで</a:t>
            </a:r>
            <a:endParaRPr lang="en-US" altLang="ja-JP" sz="1600" dirty="0"/>
          </a:p>
          <a:p>
            <a:pPr marL="285750" indent="-285750">
              <a:buFont typeface="Arial" panose="020B0604020202020204" pitchFamily="34" charset="0"/>
              <a:buChar char="•"/>
            </a:pPr>
            <a:r>
              <a:rPr lang="ja-JP" altLang="en-US" sz="1600" dirty="0"/>
              <a:t>ランダムシード：</a:t>
            </a:r>
            <a:r>
              <a:rPr lang="en-US" altLang="ja-JP" sz="1600" dirty="0"/>
              <a:t>1~10</a:t>
            </a:r>
            <a:r>
              <a:rPr lang="ja-JP" altLang="en-US" sz="1600" dirty="0"/>
              <a:t>（</a:t>
            </a:r>
            <a:r>
              <a:rPr lang="en-US" altLang="ja-JP" sz="1600" dirty="0"/>
              <a:t>10</a:t>
            </a:r>
            <a:r>
              <a:rPr lang="ja-JP" altLang="en-US" sz="1600" dirty="0"/>
              <a:t>回の試み）</a:t>
            </a:r>
            <a:endParaRPr lang="en-US" altLang="ja-JP" sz="1600" dirty="0"/>
          </a:p>
          <a:p>
            <a:pPr marL="285750" indent="-285750">
              <a:buFont typeface="Arial" panose="020B0604020202020204" pitchFamily="34" charset="0"/>
              <a:buChar char="•"/>
            </a:pPr>
            <a:endParaRPr lang="en-US" altLang="ja-JP" sz="1600" dirty="0"/>
          </a:p>
          <a:p>
            <a:pPr marL="285750" indent="-285750">
              <a:buFont typeface="Arial" panose="020B0604020202020204" pitchFamily="34" charset="0"/>
              <a:buChar char="•"/>
            </a:pPr>
            <a:r>
              <a:rPr lang="ja-JP" altLang="en-US" sz="1600" dirty="0"/>
              <a:t>埋め込み</a:t>
            </a:r>
            <a:r>
              <a:rPr lang="ja-JP" altLang="en-US" sz="1600" b="1" dirty="0"/>
              <a:t>成功</a:t>
            </a:r>
            <a:r>
              <a:rPr lang="ja-JP" altLang="en-US" sz="1600" dirty="0"/>
              <a:t>：同じサイズのトポロジーで</a:t>
            </a:r>
            <a:endParaRPr lang="en-US" altLang="ja-JP" sz="1600" dirty="0"/>
          </a:p>
          <a:p>
            <a:r>
              <a:rPr lang="ja-JP" altLang="en-US" sz="1600" dirty="0"/>
              <a:t>　　　　　　　　サイズが</a:t>
            </a:r>
            <a:r>
              <a:rPr lang="en-US" altLang="ja-JP" sz="1600" dirty="0"/>
              <a:t>1</a:t>
            </a:r>
            <a:r>
              <a:rPr lang="ja-JP" altLang="en-US" sz="1600" dirty="0"/>
              <a:t>大きいインスタンスを埋め込み</a:t>
            </a:r>
            <a:endParaRPr lang="en-US" altLang="ja-JP" sz="1600" dirty="0"/>
          </a:p>
          <a:p>
            <a:endParaRPr lang="en-US" altLang="ja-JP" sz="1600" dirty="0"/>
          </a:p>
          <a:p>
            <a:pPr marL="285750" indent="-285750">
              <a:buFont typeface="Arial" panose="020B0604020202020204" pitchFamily="34" charset="0"/>
              <a:buChar char="•"/>
            </a:pPr>
            <a:r>
              <a:rPr lang="ja-JP" altLang="en-US" sz="1600" dirty="0"/>
              <a:t>埋め込み</a:t>
            </a:r>
            <a:r>
              <a:rPr lang="ja-JP" altLang="en-US" sz="1600" b="1" dirty="0"/>
              <a:t>失敗</a:t>
            </a:r>
            <a:r>
              <a:rPr lang="ja-JP" altLang="en-US" sz="1600" dirty="0"/>
              <a:t>：サイズ</a:t>
            </a:r>
            <a:r>
              <a:rPr lang="en-US" altLang="ja-JP" sz="1600" dirty="0"/>
              <a:t>(m</a:t>
            </a:r>
            <a:r>
              <a:rPr lang="ja-JP" altLang="en-US" sz="1600" dirty="0"/>
              <a:t>の値</a:t>
            </a:r>
            <a:r>
              <a:rPr lang="en-US" altLang="ja-JP" sz="1600" dirty="0"/>
              <a:t>)</a:t>
            </a:r>
            <a:r>
              <a:rPr lang="ja-JP" altLang="en-US" sz="1600" dirty="0"/>
              <a:t>が</a:t>
            </a:r>
            <a:r>
              <a:rPr lang="en-US" altLang="ja-JP" sz="1600" dirty="0"/>
              <a:t>1</a:t>
            </a:r>
            <a:r>
              <a:rPr lang="ja-JP" altLang="en-US" sz="1600" dirty="0"/>
              <a:t>大きいのトポロジーで</a:t>
            </a:r>
            <a:endParaRPr lang="en-US" altLang="ja-JP" sz="1600" dirty="0"/>
          </a:p>
          <a:p>
            <a:r>
              <a:rPr lang="ja-JP" altLang="en-US" sz="1600" dirty="0"/>
              <a:t>　　　　　　　　同じサイズのインスタンスを埋め込み</a:t>
            </a:r>
            <a:endParaRPr lang="en-US" altLang="ja-JP" sz="1600" dirty="0"/>
          </a:p>
          <a:p>
            <a:pPr marL="285750" indent="-285750">
              <a:buFont typeface="Arial" panose="020B0604020202020204" pitchFamily="34" charset="0"/>
              <a:buChar char="•"/>
            </a:pPr>
            <a:endParaRPr lang="en-US" altLang="ja-JP" sz="16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1818081043"/>
                  </p:ext>
                </p:extLst>
              </p:nvPr>
            </p:nvGraphicFramePr>
            <p:xfrm>
              <a:off x="2050473" y="4525964"/>
              <a:ext cx="7939040" cy="949960"/>
            </p:xfrm>
            <a:graphic>
              <a:graphicData uri="http://schemas.openxmlformats.org/drawingml/2006/table">
                <a:tbl>
                  <a:tblPr firstRow="1" bandRow="1">
                    <a:tableStyleId>{5C22544A-7EE6-4342-B048-85BDC9FD1C3A}</a:tableStyleId>
                  </a:tblPr>
                  <a:tblGrid>
                    <a:gridCol w="1984760">
                      <a:extLst>
                        <a:ext uri="{9D8B030D-6E8A-4147-A177-3AD203B41FA5}">
                          <a16:colId xmlns:a16="http://schemas.microsoft.com/office/drawing/2014/main" val="1287656801"/>
                        </a:ext>
                      </a:extLst>
                    </a:gridCol>
                    <a:gridCol w="1984760">
                      <a:extLst>
                        <a:ext uri="{9D8B030D-6E8A-4147-A177-3AD203B41FA5}">
                          <a16:colId xmlns:a16="http://schemas.microsoft.com/office/drawing/2014/main" val="1963902682"/>
                        </a:ext>
                      </a:extLst>
                    </a:gridCol>
                    <a:gridCol w="1984760">
                      <a:extLst>
                        <a:ext uri="{9D8B030D-6E8A-4147-A177-3AD203B41FA5}">
                          <a16:colId xmlns:a16="http://schemas.microsoft.com/office/drawing/2014/main" val="2406704387"/>
                        </a:ext>
                      </a:extLst>
                    </a:gridCol>
                    <a:gridCol w="198476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1818081043"/>
                  </p:ext>
                </p:extLst>
              </p:nvPr>
            </p:nvGraphicFramePr>
            <p:xfrm>
              <a:off x="2050473" y="4525964"/>
              <a:ext cx="7939040" cy="949960"/>
            </p:xfrm>
            <a:graphic>
              <a:graphicData uri="http://schemas.openxmlformats.org/drawingml/2006/table">
                <a:tbl>
                  <a:tblPr firstRow="1" bandRow="1">
                    <a:tableStyleId>{5C22544A-7EE6-4342-B048-85BDC9FD1C3A}</a:tableStyleId>
                  </a:tblPr>
                  <a:tblGrid>
                    <a:gridCol w="1984760">
                      <a:extLst>
                        <a:ext uri="{9D8B030D-6E8A-4147-A177-3AD203B41FA5}">
                          <a16:colId xmlns:a16="http://schemas.microsoft.com/office/drawing/2014/main" val="1287656801"/>
                        </a:ext>
                      </a:extLst>
                    </a:gridCol>
                    <a:gridCol w="1984760">
                      <a:extLst>
                        <a:ext uri="{9D8B030D-6E8A-4147-A177-3AD203B41FA5}">
                          <a16:colId xmlns:a16="http://schemas.microsoft.com/office/drawing/2014/main" val="1963902682"/>
                        </a:ext>
                      </a:extLst>
                    </a:gridCol>
                    <a:gridCol w="1984760">
                      <a:extLst>
                        <a:ext uri="{9D8B030D-6E8A-4147-A177-3AD203B41FA5}">
                          <a16:colId xmlns:a16="http://schemas.microsoft.com/office/drawing/2014/main" val="2406704387"/>
                        </a:ext>
                      </a:extLst>
                    </a:gridCol>
                    <a:gridCol w="198476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307" t="-1639" r="-200920" b="-177049"/>
                          </a:stretch>
                        </a:blipFill>
                      </a:tcPr>
                    </a:tc>
                    <a:tc>
                      <a:txBody>
                        <a:bodyPr/>
                        <a:lstStyle/>
                        <a:p>
                          <a:endParaRPr lang="zh-CN"/>
                        </a:p>
                      </a:txBody>
                      <a:tcPr anchor="ctr">
                        <a:blipFill>
                          <a:blip r:embed="rId3"/>
                          <a:stretch>
                            <a:fillRect l="-200923" t="-1639" r="-101538" b="-177049"/>
                          </a:stretch>
                        </a:blipFill>
                      </a:tcPr>
                    </a:tc>
                    <a:tc>
                      <a:txBody>
                        <a:bodyPr/>
                        <a:lstStyle/>
                        <a:p>
                          <a:endParaRPr lang="zh-CN"/>
                        </a:p>
                      </a:txBody>
                      <a:tcPr anchor="ctr">
                        <a:blipFill>
                          <a:blip r:embed="rId3"/>
                          <a:stretch>
                            <a:fillRect l="-300000" t="-1639" r="-1227" b="-177049"/>
                          </a:stretch>
                        </a:blipFill>
                      </a:tcPr>
                    </a:tc>
                    <a:extLst>
                      <a:ext uri="{0D108BD9-81ED-4DB2-BD59-A6C34878D82A}">
                        <a16:rowId xmlns:a16="http://schemas.microsoft.com/office/drawing/2014/main" val="3368320107"/>
                      </a:ext>
                    </a:extLst>
                  </a:tr>
                  <a:tr h="57912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endParaRPr lang="zh-CN"/>
                        </a:p>
                      </a:txBody>
                      <a:tcPr anchor="ctr">
                        <a:blipFill>
                          <a:blip r:embed="rId3"/>
                          <a:stretch>
                            <a:fillRect l="-100307" t="-64583" r="-200920" b="-12500"/>
                          </a:stretch>
                        </a:blipFill>
                      </a:tcPr>
                    </a:tc>
                    <a:tc>
                      <a:txBody>
                        <a:bodyPr/>
                        <a:lstStyle/>
                        <a:p>
                          <a:endParaRPr lang="zh-CN"/>
                        </a:p>
                      </a:txBody>
                      <a:tcPr anchor="ctr">
                        <a:blipFill>
                          <a:blip r:embed="rId3"/>
                          <a:stretch>
                            <a:fillRect l="-200923" t="-64583" r="-101538" b="-12500"/>
                          </a:stretch>
                        </a:blipFill>
                      </a:tcPr>
                    </a:tc>
                    <a:tc>
                      <a:txBody>
                        <a:bodyPr/>
                        <a:lstStyle/>
                        <a:p>
                          <a:endParaRPr lang="zh-CN"/>
                        </a:p>
                      </a:txBody>
                      <a:tcPr anchor="ctr">
                        <a:blipFill>
                          <a:blip r:embed="rId3"/>
                          <a:stretch>
                            <a:fillRect l="-300000" t="-64583" r="-1227"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99861" y="562524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を増加することでトポロジーを拡大できる</a:t>
                </a:r>
                <a:endParaRPr lang="zh-CN" altLang="en-US"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99861" y="5625245"/>
                <a:ext cx="6094970" cy="369332"/>
              </a:xfrm>
              <a:prstGeom prst="rect">
                <a:avLst/>
              </a:prstGeom>
              <a:blipFill>
                <a:blip r:embed="rId4"/>
                <a:stretch>
                  <a:fillRect t="-8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87005"/>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74563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674" y="1005619"/>
            <a:ext cx="6857097" cy="338554"/>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マイナー埋め込み結果</a:t>
            </a:r>
            <a:endParaRPr lang="en-US" altLang="ja-JP" sz="16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843265165"/>
              </p:ext>
            </p:extLst>
          </p:nvPr>
        </p:nvGraphicFramePr>
        <p:xfrm>
          <a:off x="228599" y="1344173"/>
          <a:ext cx="3060000" cy="491803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12000">
                  <a:extLst>
                    <a:ext uri="{9D8B030D-6E8A-4147-A177-3AD203B41FA5}">
                      <a16:colId xmlns:a16="http://schemas.microsoft.com/office/drawing/2014/main" val="2036201103"/>
                    </a:ext>
                  </a:extLst>
                </a:gridCol>
                <a:gridCol w="612000">
                  <a:extLst>
                    <a:ext uri="{9D8B030D-6E8A-4147-A177-3AD203B41FA5}">
                      <a16:colId xmlns:a16="http://schemas.microsoft.com/office/drawing/2014/main" val="3784405607"/>
                    </a:ext>
                  </a:extLst>
                </a:gridCol>
                <a:gridCol w="612000">
                  <a:extLst>
                    <a:ext uri="{9D8B030D-6E8A-4147-A177-3AD203B41FA5}">
                      <a16:colId xmlns:a16="http://schemas.microsoft.com/office/drawing/2014/main" val="3817131084"/>
                    </a:ext>
                  </a:extLst>
                </a:gridCol>
                <a:gridCol w="6120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u="none" strike="noStrike" dirty="0">
                          <a:effectLst/>
                        </a:rPr>
                        <a:t>m</a:t>
                      </a:r>
                      <a:r>
                        <a:rPr lang="ja-JP" altLang="en-US" sz="1100" u="none" strike="noStrike" dirty="0">
                          <a:effectLst/>
                        </a:rPr>
                        <a:t>の値</a:t>
                      </a:r>
                      <a:endParaRPr lang="en-US" altLang="zh-CN" sz="1100" b="0"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19910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199102">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3135561101"/>
              </p:ext>
            </p:extLst>
          </p:nvPr>
        </p:nvGraphicFramePr>
        <p:xfrm>
          <a:off x="3432424" y="1344173"/>
          <a:ext cx="3060000" cy="4614995"/>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12000">
                  <a:extLst>
                    <a:ext uri="{9D8B030D-6E8A-4147-A177-3AD203B41FA5}">
                      <a16:colId xmlns:a16="http://schemas.microsoft.com/office/drawing/2014/main" val="3233058470"/>
                    </a:ext>
                  </a:extLst>
                </a:gridCol>
                <a:gridCol w="612000">
                  <a:extLst>
                    <a:ext uri="{9D8B030D-6E8A-4147-A177-3AD203B41FA5}">
                      <a16:colId xmlns:a16="http://schemas.microsoft.com/office/drawing/2014/main" val="3309372112"/>
                    </a:ext>
                  </a:extLst>
                </a:gridCol>
                <a:gridCol w="612000">
                  <a:extLst>
                    <a:ext uri="{9D8B030D-6E8A-4147-A177-3AD203B41FA5}">
                      <a16:colId xmlns:a16="http://schemas.microsoft.com/office/drawing/2014/main" val="1211697899"/>
                    </a:ext>
                  </a:extLst>
                </a:gridCol>
                <a:gridCol w="6120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u="none" strike="noStrike" dirty="0">
                          <a:effectLst/>
                        </a:rPr>
                        <a:t>m</a:t>
                      </a:r>
                      <a:r>
                        <a:rPr lang="ja-JP" altLang="en-US" sz="1200" u="none" strike="noStrike" dirty="0">
                          <a:effectLst/>
                        </a:rPr>
                        <a:t>の値</a:t>
                      </a:r>
                      <a:endParaRPr lang="en-US" altLang="zh-CN" sz="1200" b="0"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64422">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6442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6442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825258064"/>
              </p:ext>
            </p:extLst>
          </p:nvPr>
        </p:nvGraphicFramePr>
        <p:xfrm>
          <a:off x="6636249" y="1344173"/>
          <a:ext cx="3237384" cy="4640554"/>
        </p:xfrm>
        <a:graphic>
          <a:graphicData uri="http://schemas.openxmlformats.org/drawingml/2006/table">
            <a:tbl>
              <a:tblPr>
                <a:tableStyleId>{5C22544A-7EE6-4342-B048-85BDC9FD1C3A}</a:tableStyleId>
              </a:tblPr>
              <a:tblGrid>
                <a:gridCol w="656346">
                  <a:extLst>
                    <a:ext uri="{9D8B030D-6E8A-4147-A177-3AD203B41FA5}">
                      <a16:colId xmlns:a16="http://schemas.microsoft.com/office/drawing/2014/main" val="3047714197"/>
                    </a:ext>
                  </a:extLst>
                </a:gridCol>
                <a:gridCol w="612000">
                  <a:extLst>
                    <a:ext uri="{9D8B030D-6E8A-4147-A177-3AD203B41FA5}">
                      <a16:colId xmlns:a16="http://schemas.microsoft.com/office/drawing/2014/main" val="964682185"/>
                    </a:ext>
                  </a:extLst>
                </a:gridCol>
                <a:gridCol w="656346">
                  <a:extLst>
                    <a:ext uri="{9D8B030D-6E8A-4147-A177-3AD203B41FA5}">
                      <a16:colId xmlns:a16="http://schemas.microsoft.com/office/drawing/2014/main" val="2777620497"/>
                    </a:ext>
                  </a:extLst>
                </a:gridCol>
                <a:gridCol w="656346">
                  <a:extLst>
                    <a:ext uri="{9D8B030D-6E8A-4147-A177-3AD203B41FA5}">
                      <a16:colId xmlns:a16="http://schemas.microsoft.com/office/drawing/2014/main" val="1529233666"/>
                    </a:ext>
                  </a:extLst>
                </a:gridCol>
                <a:gridCol w="656346">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525992">
                <a:tc>
                  <a:txBody>
                    <a:bodyPr/>
                    <a:lstStyle/>
                    <a:p>
                      <a:pPr algn="ctr" fontAlgn="b"/>
                      <a:r>
                        <a:rPr lang="en-US" altLang="zh-CN" sz="1200" u="none" strike="noStrike" dirty="0">
                          <a:effectLst/>
                        </a:rPr>
                        <a:t>m</a:t>
                      </a:r>
                      <a:r>
                        <a:rPr lang="ja-JP" altLang="en-US" sz="1200" u="none" strike="noStrike" dirty="0">
                          <a:effectLst/>
                        </a:rPr>
                        <a:t>の値</a:t>
                      </a:r>
                      <a:endParaRPr lang="en-US" altLang="zh-CN" sz="1200" b="0"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9840074" y="1914525"/>
            <a:ext cx="2123327" cy="3046988"/>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t>完全グラフが一番多い辺を持つから埋め込みできる問題のサイズが最小</a:t>
            </a: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r>
              <a:rPr lang="ja-JP" altLang="en-US" sz="1200" dirty="0"/>
              <a:t>同じトポロジーでドロネー三角形状分割がより大きい問題を埋め込みできる</a:t>
            </a: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r>
              <a:rPr lang="ja-JP" altLang="en-US" sz="1200" dirty="0"/>
              <a:t>提案手法の</a:t>
            </a:r>
            <a:r>
              <a:rPr lang="en-US" altLang="ja-JP" sz="1200" dirty="0"/>
              <a:t>Seg</a:t>
            </a:r>
            <a:r>
              <a:rPr lang="ja-JP" altLang="en-US" sz="1200" dirty="0"/>
              <a:t>と</a:t>
            </a:r>
            <a:r>
              <a:rPr lang="en-US" altLang="ja-JP" sz="1200" dirty="0"/>
              <a:t>Nei</a:t>
            </a:r>
            <a:r>
              <a:rPr lang="ja-JP" altLang="en-US" sz="1200" dirty="0"/>
              <a:t>グラフは大体サイズが</a:t>
            </a:r>
            <a:r>
              <a:rPr lang="en-US" altLang="ja-JP" sz="1200" dirty="0"/>
              <a:t>1</a:t>
            </a:r>
            <a:r>
              <a:rPr lang="ja-JP" altLang="en-US" sz="1200" dirty="0"/>
              <a:t>大きいの問題を埋め込みできる</a:t>
            </a:r>
            <a:endParaRPr lang="zh-CN" altLang="en-US" sz="1200" dirty="0"/>
          </a:p>
        </p:txBody>
      </p:sp>
    </p:spTree>
    <p:extLst>
      <p:ext uri="{BB962C8B-B14F-4D97-AF65-F5344CB8AC3E}">
        <p14:creationId xmlns:p14="http://schemas.microsoft.com/office/powerpoint/2010/main" val="191156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CE3274-4A42-BF20-B670-C82E9A9E6F91}"/>
                  </a:ext>
                </a:extLst>
              </p:cNvPr>
              <p:cNvSpPr txBox="1"/>
              <p:nvPr/>
            </p:nvSpPr>
            <p:spPr>
              <a:xfrm>
                <a:off x="441902" y="1125008"/>
                <a:ext cx="6857097" cy="4770537"/>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本論文では</a:t>
                </a:r>
                <a:endParaRPr lang="en-US" altLang="ja-JP" sz="1600" b="1" dirty="0"/>
              </a:p>
              <a:p>
                <a:r>
                  <a:rPr lang="en-US" altLang="ja-JP" sz="1600" dirty="0"/>
                  <a:t>TSP</a:t>
                </a:r>
                <a:r>
                  <a:rPr lang="ja-JP" altLang="en-US" sz="1600" dirty="0"/>
                  <a:t>問題を特定して、対応する</a:t>
                </a:r>
                <a:r>
                  <a:rPr lang="en-US" altLang="ja-JP" sz="1600" dirty="0"/>
                  <a:t>QUBO</a:t>
                </a:r>
                <a:r>
                  <a:rPr lang="ja-JP" altLang="en-US" sz="1600" dirty="0"/>
                  <a:t>モデルを紹介された</a:t>
                </a:r>
                <a:endParaRPr lang="en-US" altLang="ja-JP" sz="1600" dirty="0"/>
              </a:p>
              <a:p>
                <a:endParaRPr lang="en-US" altLang="ja-JP" sz="1600" b="1" dirty="0"/>
              </a:p>
              <a:p>
                <a:r>
                  <a:rPr lang="en-US" altLang="ja-JP" sz="1600" dirty="0"/>
                  <a:t>QUBO</a:t>
                </a:r>
                <a:r>
                  <a:rPr lang="ja-JP" altLang="en-US" sz="1600" dirty="0"/>
                  <a:t>モデルに二次項数が多すぎる問題に対して、</a:t>
                </a:r>
                <a:endParaRPr lang="en-US" altLang="ja-JP" sz="1600" dirty="0"/>
              </a:p>
              <a:p>
                <a:r>
                  <a:rPr lang="ja-JP" altLang="en-US" sz="1600" dirty="0"/>
                  <a:t>ボロノイ図とドロネー三角形分割を利用して、</a:t>
                </a:r>
                <a:endParaRPr lang="en-US" altLang="ja-JP" sz="1600" dirty="0"/>
              </a:p>
              <a:p>
                <a:pPr marL="285750" indent="-285750">
                  <a:buFont typeface="Arial" panose="020B0604020202020204" pitchFamily="34" charset="0"/>
                  <a:buChar char="•"/>
                </a:pPr>
                <a:r>
                  <a:rPr lang="en-US" altLang="ja-JP" sz="1600" dirty="0"/>
                  <a:t>Seg</a:t>
                </a:r>
                <a:r>
                  <a:rPr lang="ja-JP" altLang="en-US" sz="1600" dirty="0"/>
                  <a:t>グラフ</a:t>
                </a:r>
                <a:endParaRPr lang="en-US" altLang="ja-JP" sz="1600" dirty="0"/>
              </a:p>
              <a:p>
                <a:pPr marL="285750" indent="-285750">
                  <a:buFont typeface="Arial" panose="020B0604020202020204" pitchFamily="34" charset="0"/>
                  <a:buChar char="•"/>
                </a:pPr>
                <a:r>
                  <a:rPr lang="en-US" altLang="ja-JP" sz="1600" dirty="0"/>
                  <a:t>Nei</a:t>
                </a:r>
                <a:r>
                  <a:rPr lang="ja-JP" altLang="en-US" sz="1600" dirty="0"/>
                  <a:t>グラフ</a:t>
                </a:r>
                <a:endParaRPr lang="en-US" altLang="ja-JP" sz="1600" dirty="0"/>
              </a:p>
              <a:p>
                <a:r>
                  <a:rPr lang="ja-JP" altLang="en-US" sz="1600" dirty="0"/>
                  <a:t>が提案された</a:t>
                </a:r>
                <a:endParaRPr lang="en-US" altLang="ja-JP" sz="1600" dirty="0"/>
              </a:p>
              <a:p>
                <a:endParaRPr lang="en-US" altLang="ja-JP" sz="1600" dirty="0"/>
              </a:p>
              <a:p>
                <a:endParaRPr lang="en-US" altLang="ja-JP" sz="1600" dirty="0"/>
              </a:p>
              <a:p>
                <a:r>
                  <a:rPr lang="ja-JP" altLang="en-US" sz="1600" dirty="0"/>
                  <a:t>実験結果として</a:t>
                </a:r>
                <a:endParaRPr lang="en-US" altLang="ja-JP" sz="1600" dirty="0"/>
              </a:p>
              <a:p>
                <a:pPr marL="285750" indent="-285750">
                  <a:buFont typeface="Arial" panose="020B0604020202020204" pitchFamily="34" charset="0"/>
                  <a:buChar char="•"/>
                </a:pPr>
                <a:r>
                  <a:rPr lang="ja-JP" altLang="en-US" sz="1600" dirty="0"/>
                  <a:t>ドロネー三角形分割、</a:t>
                </a:r>
                <a:r>
                  <a:rPr lang="en-US" altLang="ja-JP" sz="1600" dirty="0"/>
                  <a:t>Seg</a:t>
                </a:r>
                <a:r>
                  <a:rPr lang="ja-JP" altLang="en-US" sz="1600" dirty="0"/>
                  <a:t>グラフ、</a:t>
                </a:r>
                <a:r>
                  <a:rPr lang="en-US" altLang="ja-JP" sz="1600" dirty="0"/>
                  <a:t>Nei</a:t>
                </a:r>
                <a:r>
                  <a:rPr lang="ja-JP" altLang="en-US" sz="1600" dirty="0"/>
                  <a:t>グラフの平均二次項削減率</a:t>
                </a:r>
                <a14:m>
                  <m:oMath xmlns:m="http://schemas.openxmlformats.org/officeDocument/2006/math">
                    <m:r>
                      <a:rPr lang="en-US" altLang="ja-JP" sz="1600" i="1" dirty="0" smtClean="0">
                        <a:latin typeface="Cambria Math" panose="02040503050406030204" pitchFamily="18" charset="0"/>
                      </a:rPr>
                      <m:t>4</m:t>
                    </m:r>
                    <m:r>
                      <a:rPr lang="en-US" altLang="ja-JP" sz="1600" b="0" i="1" dirty="0" smtClean="0">
                        <a:latin typeface="Cambria Math" panose="02040503050406030204" pitchFamily="18" charset="0"/>
                      </a:rPr>
                      <m:t>4.6</m:t>
                    </m:r>
                    <m:r>
                      <a:rPr lang="ja-JP" altLang="en-US" sz="1600" i="1" dirty="0">
                        <a:latin typeface="Cambria Math" panose="02040503050406030204" pitchFamily="18" charset="0"/>
                      </a:rPr>
                      <m:t>％、</m:t>
                    </m:r>
                    <m:r>
                      <a:rPr lang="en-US" altLang="ja-JP" sz="1600" i="1" dirty="0">
                        <a:latin typeface="Cambria Math" panose="02040503050406030204" pitchFamily="18" charset="0"/>
                      </a:rPr>
                      <m:t>3</m:t>
                    </m:r>
                    <m:r>
                      <a:rPr lang="en-US" altLang="ja-JP" sz="1600" b="0" i="1" dirty="0" smtClean="0">
                        <a:latin typeface="Cambria Math" panose="02040503050406030204" pitchFamily="18" charset="0"/>
                      </a:rPr>
                      <m:t>4.3</m:t>
                    </m:r>
                    <m:r>
                      <a:rPr lang="ja-JP" altLang="en-US" sz="1600" i="1" dirty="0">
                        <a:latin typeface="Cambria Math" panose="02040503050406030204" pitchFamily="18" charset="0"/>
                      </a:rPr>
                      <m:t>％、</m:t>
                    </m:r>
                    <m:r>
                      <a:rPr lang="en-US" altLang="ja-JP" sz="1600" i="1" dirty="0">
                        <a:latin typeface="Cambria Math" panose="02040503050406030204" pitchFamily="18" charset="0"/>
                      </a:rPr>
                      <m:t>2</m:t>
                    </m:r>
                    <m:r>
                      <a:rPr lang="en-US" altLang="ja-JP" sz="1600" b="0" i="1" dirty="0" smtClean="0">
                        <a:latin typeface="Cambria Math" panose="02040503050406030204" pitchFamily="18" charset="0"/>
                      </a:rPr>
                      <m:t>8.3</m:t>
                    </m:r>
                    <m:r>
                      <a:rPr lang="ja-JP" altLang="en-US" sz="1600" i="1" dirty="0">
                        <a:latin typeface="Cambria Math" panose="02040503050406030204" pitchFamily="18" charset="0"/>
                      </a:rPr>
                      <m:t>％</m:t>
                    </m:r>
                  </m:oMath>
                </a14:m>
                <a:r>
                  <a:rPr lang="ja-JP" altLang="en-US" sz="1600" dirty="0"/>
                  <a:t>を達成</a:t>
                </a:r>
                <a:endParaRPr lang="en-US" altLang="ja-JP" sz="1600" dirty="0"/>
              </a:p>
              <a:p>
                <a:endParaRPr lang="en-US" altLang="ja-JP" sz="1600" dirty="0"/>
              </a:p>
              <a:p>
                <a:pPr marL="285750" indent="-285750">
                  <a:buFont typeface="Arial" panose="020B0604020202020204" pitchFamily="34" charset="0"/>
                  <a:buChar char="•"/>
                </a:pPr>
                <a:r>
                  <a:rPr lang="ja-JP" altLang="en-US" sz="1600" dirty="0"/>
                  <a:t>マイナー埋め込みで</a:t>
                </a:r>
                <a:endParaRPr lang="en-US" altLang="ja-JP" sz="1600" dirty="0"/>
              </a:p>
              <a:p>
                <a:r>
                  <a:rPr lang="ja-JP" altLang="en-US" sz="1600" dirty="0"/>
                  <a:t>ドロネー三角形分割は最大</a:t>
                </a:r>
                <a:r>
                  <a:rPr lang="en-US" altLang="ja-JP" sz="1600" dirty="0"/>
                  <a:t>4</a:t>
                </a:r>
                <a:r>
                  <a:rPr lang="ja-JP" altLang="en-US" sz="1600" dirty="0"/>
                  <a:t>大きい</a:t>
                </a:r>
                <a:endParaRPr lang="en-US" altLang="ja-JP" sz="1600" dirty="0"/>
              </a:p>
              <a:p>
                <a:r>
                  <a:rPr lang="en-US" altLang="ja-JP" sz="1600" dirty="0"/>
                  <a:t>Seg</a:t>
                </a:r>
                <a:r>
                  <a:rPr lang="ja-JP" altLang="en-US" sz="1600" dirty="0"/>
                  <a:t>グラフと</a:t>
                </a:r>
                <a:r>
                  <a:rPr lang="en-US" altLang="ja-JP" sz="1600" dirty="0"/>
                  <a:t>Nei</a:t>
                </a:r>
                <a:r>
                  <a:rPr lang="ja-JP" altLang="en-US" sz="1600" dirty="0"/>
                  <a:t>グラフは大体</a:t>
                </a:r>
                <a:r>
                  <a:rPr lang="en-US" altLang="ja-JP" sz="1600" dirty="0"/>
                  <a:t>1</a:t>
                </a:r>
                <a:r>
                  <a:rPr lang="ja-JP" altLang="en-US" sz="1600" dirty="0"/>
                  <a:t>大きいインスタンスが埋め込みできる</a:t>
                </a:r>
                <a:endParaRPr lang="en-US" altLang="ja-JP" sz="1600" dirty="0"/>
              </a:p>
              <a:p>
                <a:endParaRPr lang="en-US" altLang="ja-JP" sz="1600" dirty="0"/>
              </a:p>
              <a:p>
                <a:endParaRPr lang="en-US" altLang="ja-JP" sz="1600" dirty="0"/>
              </a:p>
            </p:txBody>
          </p:sp>
        </mc:Choice>
        <mc:Fallback xmlns="">
          <p:sp>
            <p:nvSpPr>
              <p:cNvPr id="5" name="文本框 4">
                <a:extLst>
                  <a:ext uri="{FF2B5EF4-FFF2-40B4-BE49-F238E27FC236}">
                    <a16:creationId xmlns:a16="http://schemas.microsoft.com/office/drawing/2014/main" id="{97CE3274-4A42-BF20-B670-C82E9A9E6F91}"/>
                  </a:ext>
                </a:extLst>
              </p:cNvPr>
              <p:cNvSpPr txBox="1">
                <a:spLocks noRot="1" noChangeAspect="1" noMove="1" noResize="1" noEditPoints="1" noAdjustHandles="1" noChangeArrowheads="1" noChangeShapeType="1" noTextEdit="1"/>
              </p:cNvSpPr>
              <p:nvPr/>
            </p:nvSpPr>
            <p:spPr>
              <a:xfrm>
                <a:off x="441902" y="1125008"/>
                <a:ext cx="6857097" cy="4770537"/>
              </a:xfrm>
              <a:prstGeom prst="rect">
                <a:avLst/>
              </a:prstGeom>
              <a:blipFill>
                <a:blip r:embed="rId3"/>
                <a:stretch>
                  <a:fillRect l="-444" t="-3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54011" y="1072229"/>
                <a:ext cx="7714741"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dirty="0"/>
                  <a:t>D-Wave 2000Q  </a:t>
                </a:r>
                <a:r>
                  <a:rPr lang="ja-JP" altLang="en-US" dirty="0"/>
                  <a:t>のトポロジー  ：</a:t>
                </a:r>
                <a:r>
                  <a:rPr lang="en-US" altLang="zh-CN" dirty="0"/>
                  <a:t>Chimera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dirty="0"/>
                  <a:t>Advantage          </a:t>
                </a:r>
                <a:r>
                  <a:rPr lang="ja-JP" altLang="en-US" dirty="0"/>
                  <a:t>のトポロジー  ：</a:t>
                </a:r>
                <a:r>
                  <a:rPr lang="en-US" altLang="zh-CN" dirty="0"/>
                  <a:t>Pegasus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dirty="0"/>
                  <a:t>Next generation  </a:t>
                </a:r>
                <a:r>
                  <a:rPr lang="ja-JP" altLang="en-US" dirty="0"/>
                  <a:t>のトポロジー  ：</a:t>
                </a:r>
                <a:r>
                  <a:rPr lang="en-US" altLang="ja-JP" dirty="0"/>
                  <a:t>Zephyr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54011" y="1072229"/>
                <a:ext cx="7714741" cy="1754326"/>
              </a:xfrm>
              <a:prstGeom prst="rect">
                <a:avLst/>
              </a:prstGeom>
              <a:blipFill>
                <a:blip r:embed="rId2"/>
                <a:stretch>
                  <a:fillRect l="-632" t="-208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0" y="2338275"/>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8746" y="2316737"/>
            <a:ext cx="986655" cy="307777"/>
          </a:xfrm>
          <a:prstGeom prst="rect">
            <a:avLst/>
          </a:prstGeom>
          <a:noFill/>
        </p:spPr>
        <p:txBody>
          <a:bodyPr wrap="square">
            <a:spAutoFit/>
          </a:bodyPr>
          <a:lstStyle/>
          <a:p>
            <a:r>
              <a:rPr lang="en-US" altLang="zh-CN" sz="1400" dirty="0"/>
              <a:t>Chimera</a:t>
            </a:r>
            <a:endParaRPr lang="zh-CN" altLang="en-US" sz="1400"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212" y="2310152"/>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6159" y="2287782"/>
            <a:ext cx="986655" cy="307777"/>
          </a:xfrm>
          <a:prstGeom prst="rect">
            <a:avLst/>
          </a:prstGeom>
          <a:noFill/>
        </p:spPr>
        <p:txBody>
          <a:bodyPr wrap="square">
            <a:spAutoFit/>
          </a:bodyPr>
          <a:lstStyle/>
          <a:p>
            <a:r>
              <a:rPr lang="en-US" altLang="zh-CN" sz="1400" dirty="0"/>
              <a:t>Pegasus</a:t>
            </a:r>
            <a:endParaRPr lang="zh-CN" altLang="en-US" sz="1400"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625" y="2338275"/>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9985" y="2342910"/>
            <a:ext cx="986655" cy="307777"/>
          </a:xfrm>
          <a:prstGeom prst="rect">
            <a:avLst/>
          </a:prstGeom>
          <a:noFill/>
        </p:spPr>
        <p:txBody>
          <a:bodyPr wrap="square">
            <a:spAutoFit/>
          </a:bodyPr>
          <a:lstStyle/>
          <a:p>
            <a:r>
              <a:rPr lang="en-US" altLang="ja-JP" sz="1400" dirty="0"/>
              <a:t>Zephyr</a:t>
            </a:r>
            <a:endParaRPr lang="zh-CN" altLang="en-US" sz="1400"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nvGraphicFramePr>
            <p:xfrm>
              <a:off x="1734363" y="5419657"/>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3281906311"/>
                  </p:ext>
                </p:extLst>
              </p:nvPr>
            </p:nvGraphicFramePr>
            <p:xfrm>
              <a:off x="1734363" y="5419657"/>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endParaRPr lang="zh-CN"/>
                        </a:p>
                      </a:txBody>
                      <a:tcPr anchor="ctr">
                        <a:blipFill>
                          <a:blip r:embed="rId6"/>
                          <a:stretch>
                            <a:fillRect l="-100282" t="-65263" r="-201130" b="-13684"/>
                          </a:stretch>
                        </a:blipFill>
                      </a:tcPr>
                    </a:tc>
                    <a:tc>
                      <a:txBody>
                        <a:bodyPr/>
                        <a:lstStyle/>
                        <a:p>
                          <a:endParaRPr lang="zh-CN"/>
                        </a:p>
                      </a:txBody>
                      <a:tcPr anchor="ctr">
                        <a:blipFill>
                          <a:blip r:embed="rId6"/>
                          <a:stretch>
                            <a:fillRect l="-200282" t="-65263" r="-101130" b="-13684"/>
                          </a:stretch>
                        </a:blipFill>
                      </a:tcPr>
                    </a:tc>
                    <a:tc>
                      <a:txBody>
                        <a:bodyPr/>
                        <a:lstStyle/>
                        <a:p>
                          <a:endParaRPr lang="zh-CN"/>
                        </a:p>
                      </a:txBody>
                      <a:tcPr anchor="ctr">
                        <a:blipFill>
                          <a:blip r:embed="rId6"/>
                          <a:stretch>
                            <a:fillRect l="-300282" t="-65263" r="-1130" b="-13684"/>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を増加することでトポロジーを拡大できる</a:t>
                </a:r>
                <a:endParaRPr lang="zh-CN" altLang="en-US"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655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5630067" cy="584775"/>
          </a:xfrm>
          <a:prstGeom prst="rect">
            <a:avLst/>
          </a:prstGeom>
          <a:noFill/>
        </p:spPr>
        <p:txBody>
          <a:bodyPr wrap="none" rtlCol="0">
            <a:spAutoFit/>
          </a:bodyPr>
          <a:lstStyle/>
          <a:p>
            <a:pPr marL="285750" indent="-285750">
              <a:buFont typeface="Wingdings" panose="05000000000000000000" pitchFamily="2" charset="2"/>
              <a:buChar char="Ø"/>
            </a:pPr>
            <a:r>
              <a:rPr lang="en-US" altLang="ja-JP" sz="1600" b="1" dirty="0"/>
              <a:t>Gest</a:t>
            </a:r>
            <a:r>
              <a:rPr lang="ja-JP" altLang="en-US" sz="1600" b="1" dirty="0"/>
              <a:t>グラフ</a:t>
            </a:r>
            <a:r>
              <a:rPr lang="ja-JP" altLang="en-US" sz="1600" dirty="0"/>
              <a:t>は部分グラフとして</a:t>
            </a:r>
            <a:r>
              <a:rPr lang="en-US" altLang="ja-JP" sz="1600" b="1" dirty="0"/>
              <a:t>Host</a:t>
            </a:r>
            <a:r>
              <a:rPr lang="ja-JP" altLang="en-US" sz="1600" b="1" dirty="0"/>
              <a:t>グラフ</a:t>
            </a:r>
            <a:r>
              <a:rPr lang="ja-JP" altLang="en-US" sz="1600" dirty="0"/>
              <a:t>に存在するか</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5" y="1721814"/>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5" y="1721814"/>
                <a:ext cx="6942382" cy="369332"/>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7"/>
            <a:ext cx="1693077" cy="1650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031325" cy="369332"/>
          </a:xfrm>
          <a:prstGeom prst="rect">
            <a:avLst/>
          </a:prstGeom>
          <a:noFill/>
        </p:spPr>
        <p:txBody>
          <a:bodyPr wrap="none" rtlCol="0">
            <a:spAutoFit/>
          </a:bodyPr>
          <a:lstStyle/>
          <a:p>
            <a:r>
              <a:rPr lang="ja-JP" altLang="en-US" dirty="0"/>
              <a:t>マイナー埋め込み</a:t>
            </a:r>
            <a:endParaRPr lang="zh-CN" altLang="en-US"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158881" y="3067887"/>
            <a:ext cx="2715547" cy="2190624"/>
            <a:chOff x="1139687" y="2887903"/>
            <a:chExt cx="2715547" cy="2190624"/>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oMath>
                      </m:oMathPara>
                    </a14:m>
                    <a:endParaRPr lang="zh-CN" altLang="en-US"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zh-CN" altLang="en-US"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zh-CN" altLang="en-US"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1290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1290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12906" cy="369332"/>
            </a:xfrm>
            <a:prstGeom prst="rect">
              <a:avLst/>
            </a:prstGeom>
            <a:noFill/>
          </p:spPr>
          <p:txBody>
            <a:bodyPr wrap="none" rtlCol="0">
              <a:spAutoFit/>
            </a:bodyPr>
            <a:lstStyle/>
            <a:p>
              <a:r>
                <a:rPr lang="en-US" altLang="zh-CN" b="1" dirty="0">
                  <a:solidFill>
                    <a:srgbClr val="FF0000"/>
                  </a:solidFill>
                </a:rPr>
                <a:t>0</a:t>
              </a:r>
              <a:endParaRPr lang="zh-CN" altLang="en-US"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428322"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12906" cy="369332"/>
            </a:xfrm>
            <a:prstGeom prst="rect">
              <a:avLst/>
            </a:prstGeom>
            <a:noFill/>
          </p:spPr>
          <p:txBody>
            <a:bodyPr wrap="none" rtlCol="0">
              <a:spAutoFit/>
            </a:bodyPr>
            <a:lstStyle/>
            <a:p>
              <a:r>
                <a:rPr lang="en-US" altLang="zh-CN" b="1" dirty="0">
                  <a:solidFill>
                    <a:srgbClr val="0070C0"/>
                  </a:solidFill>
                </a:rPr>
                <a:t>5</a:t>
              </a:r>
              <a:endParaRPr lang="zh-CN" altLang="en-US"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41734" y="3791682"/>
              <a:ext cx="428322" cy="369332"/>
            </a:xfrm>
            <a:prstGeom prst="rect">
              <a:avLst/>
            </a:prstGeom>
            <a:noFill/>
          </p:spPr>
          <p:txBody>
            <a:bodyPr wrap="none" rtlCol="0">
              <a:spAutoFit/>
            </a:bodyPr>
            <a:lstStyle/>
            <a:p>
              <a:r>
                <a:rPr lang="en-US" altLang="zh-CN" b="1" dirty="0">
                  <a:solidFill>
                    <a:srgbClr val="0070C0"/>
                  </a:solidFill>
                </a:rPr>
                <a:t>-2</a:t>
              </a:r>
              <a:endParaRPr lang="zh-CN" altLang="en-US"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32964" y="4211554"/>
              <a:ext cx="428322" cy="369332"/>
            </a:xfrm>
            <a:prstGeom prst="rect">
              <a:avLst/>
            </a:prstGeom>
            <a:noFill/>
          </p:spPr>
          <p:txBody>
            <a:bodyPr wrap="none" rtlCol="0">
              <a:spAutoFit/>
            </a:bodyPr>
            <a:lstStyle/>
            <a:p>
              <a:r>
                <a:rPr lang="en-US" altLang="zh-CN" b="1" dirty="0">
                  <a:solidFill>
                    <a:srgbClr val="0070C0"/>
                  </a:solidFill>
                </a:rPr>
                <a:t>-4</a:t>
              </a:r>
              <a:endParaRPr lang="zh-CN" altLang="en-US"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74409" y="4088946"/>
              <a:ext cx="312906" cy="369332"/>
            </a:xfrm>
            <a:prstGeom prst="rect">
              <a:avLst/>
            </a:prstGeom>
            <a:noFill/>
          </p:spPr>
          <p:txBody>
            <a:bodyPr wrap="none" rtlCol="0">
              <a:spAutoFit/>
            </a:bodyPr>
            <a:lstStyle/>
            <a:p>
              <a:r>
                <a:rPr lang="en-US" altLang="zh-CN" b="1" dirty="0">
                  <a:solidFill>
                    <a:srgbClr val="0070C0"/>
                  </a:solidFill>
                </a:rPr>
                <a:t>1</a:t>
              </a:r>
              <a:endParaRPr lang="zh-CN" altLang="en-US"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33245" y="6165850"/>
            <a:ext cx="7449475" cy="338554"/>
          </a:xfrm>
          <a:prstGeom prst="rect">
            <a:avLst/>
          </a:prstGeom>
          <a:noFill/>
        </p:spPr>
        <p:txBody>
          <a:bodyPr wrap="none" rtlCol="0">
            <a:spAutoFit/>
          </a:bodyPr>
          <a:lstStyle/>
          <a:p>
            <a:pPr marL="285750" indent="-285750">
              <a:buFont typeface="Arial" panose="020B0604020202020204" pitchFamily="34" charset="0"/>
              <a:buChar char="•"/>
            </a:pPr>
            <a:r>
              <a:rPr lang="ja-JP" altLang="en-US" sz="1600" dirty="0"/>
              <a:t>複数のバイナリ変数が一つの量子ビットにマッピングされたことができない</a:t>
            </a:r>
            <a:endParaRPr lang="zh-CN" altLang="en-US" sz="16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375893" cy="3577451"/>
            <a:chOff x="7693335" y="1969938"/>
            <a:chExt cx="3375893" cy="3577451"/>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zh-CN" altLang="en-US"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oMath>
                      </m:oMathPara>
                    </a14:m>
                    <a:endParaRPr lang="zh-CN" altLang="en-US"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zh-CN" altLang="en-US"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1290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2844" y="5178057"/>
              <a:ext cx="31290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12906" cy="369332"/>
            </a:xfrm>
            <a:prstGeom prst="rect">
              <a:avLst/>
            </a:prstGeom>
            <a:noFill/>
          </p:spPr>
          <p:txBody>
            <a:bodyPr wrap="none" rtlCol="0">
              <a:spAutoFit/>
            </a:bodyPr>
            <a:lstStyle/>
            <a:p>
              <a:r>
                <a:rPr lang="en-US" altLang="zh-CN" b="1" dirty="0">
                  <a:solidFill>
                    <a:srgbClr val="FF0000"/>
                  </a:solidFill>
                </a:rPr>
                <a:t>0</a:t>
              </a:r>
              <a:endParaRPr lang="zh-CN" altLang="en-US"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2690" y="2771524"/>
              <a:ext cx="428322"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65608" y="4232694"/>
              <a:ext cx="312906" cy="369332"/>
            </a:xfrm>
            <a:prstGeom prst="rect">
              <a:avLst/>
            </a:prstGeom>
            <a:noFill/>
          </p:spPr>
          <p:txBody>
            <a:bodyPr wrap="none" rtlCol="0">
              <a:spAutoFit/>
            </a:bodyPr>
            <a:lstStyle/>
            <a:p>
              <a:r>
                <a:rPr lang="en-US" altLang="zh-CN" b="1" dirty="0">
                  <a:solidFill>
                    <a:srgbClr val="0070C0"/>
                  </a:solidFill>
                </a:rPr>
                <a:t>5</a:t>
              </a:r>
              <a:endParaRPr lang="zh-CN" altLang="en-US"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91632" y="2811455"/>
              <a:ext cx="428322" cy="369332"/>
            </a:xfrm>
            <a:prstGeom prst="rect">
              <a:avLst/>
            </a:prstGeom>
            <a:noFill/>
          </p:spPr>
          <p:txBody>
            <a:bodyPr wrap="none" rtlCol="0">
              <a:spAutoFit/>
            </a:bodyPr>
            <a:lstStyle/>
            <a:p>
              <a:r>
                <a:rPr lang="en-US" altLang="zh-CN" b="1" dirty="0">
                  <a:solidFill>
                    <a:srgbClr val="0070C0"/>
                  </a:solidFill>
                </a:rPr>
                <a:t>-2</a:t>
              </a:r>
              <a:endParaRPr lang="zh-CN" altLang="en-US"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51220" y="2872147"/>
              <a:ext cx="312906" cy="369332"/>
            </a:xfrm>
            <a:prstGeom prst="rect">
              <a:avLst/>
            </a:prstGeom>
            <a:noFill/>
          </p:spPr>
          <p:txBody>
            <a:bodyPr wrap="none" rtlCol="0">
              <a:spAutoFit/>
            </a:bodyPr>
            <a:lstStyle/>
            <a:p>
              <a:r>
                <a:rPr lang="en-US" altLang="zh-CN" b="1" dirty="0">
                  <a:solidFill>
                    <a:srgbClr val="0070C0"/>
                  </a:solidFill>
                </a:rPr>
                <a:t>1</a:t>
              </a:r>
              <a:endParaRPr lang="zh-CN" altLang="en-US"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920151" y="3224385"/>
              <a:ext cx="428322" cy="369332"/>
            </a:xfrm>
            <a:prstGeom prst="rect">
              <a:avLst/>
            </a:prstGeom>
            <a:noFill/>
          </p:spPr>
          <p:txBody>
            <a:bodyPr wrap="none" rtlCol="0">
              <a:spAutoFit/>
            </a:bodyPr>
            <a:lstStyle/>
            <a:p>
              <a:r>
                <a:rPr lang="en-US" altLang="zh-CN" b="1" dirty="0">
                  <a:solidFill>
                    <a:srgbClr val="0070C0"/>
                  </a:solidFill>
                </a:rPr>
                <a:t>-4</a:t>
              </a:r>
              <a:endParaRPr lang="zh-CN" altLang="en-US"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6096000"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494823" y="5662707"/>
            <a:ext cx="6096000"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2931401" y="1563642"/>
            <a:ext cx="322024" cy="137480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5459412" y="731635"/>
            <a:ext cx="322024" cy="30201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2576406" y="2430447"/>
            <a:ext cx="1082348" cy="307777"/>
          </a:xfrm>
          <a:prstGeom prst="rect">
            <a:avLst/>
          </a:prstGeom>
          <a:noFill/>
        </p:spPr>
        <p:txBody>
          <a:bodyPr wrap="none" rtlCol="0">
            <a:spAutoFit/>
          </a:bodyPr>
          <a:lstStyle/>
          <a:p>
            <a:r>
              <a:rPr lang="ja-JP" altLang="en-US" sz="1400" b="1" dirty="0"/>
              <a:t>頂点の重み</a:t>
            </a:r>
            <a:endParaRPr lang="zh-CN" altLang="en-US" sz="1400"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5067961" y="2430446"/>
            <a:ext cx="902811" cy="307777"/>
          </a:xfrm>
          <a:prstGeom prst="rect">
            <a:avLst/>
          </a:prstGeom>
          <a:noFill/>
        </p:spPr>
        <p:txBody>
          <a:bodyPr wrap="none" rtlCol="0">
            <a:spAutoFit/>
          </a:bodyPr>
          <a:lstStyle/>
          <a:p>
            <a:r>
              <a:rPr lang="ja-JP" altLang="en-US" sz="1400" b="1" dirty="0"/>
              <a:t>辺の重み</a:t>
            </a:r>
            <a:endParaRPr lang="zh-CN" altLang="en-US" sz="1400"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15778"/>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87364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70321" y="1043971"/>
            <a:ext cx="4756670" cy="830997"/>
          </a:xfrm>
          <a:prstGeom prst="rect">
            <a:avLst/>
          </a:prstGeom>
          <a:noFill/>
        </p:spPr>
        <p:txBody>
          <a:bodyPr wrap="square">
            <a:spAutoFit/>
          </a:bodyPr>
          <a:lstStyle/>
          <a:p>
            <a:r>
              <a:rPr lang="en-US" altLang="ja-JP" sz="1600" b="1" dirty="0"/>
              <a:t>TSP</a:t>
            </a:r>
            <a:r>
              <a:rPr lang="ja-JP" altLang="en-US" sz="1600" b="1" dirty="0"/>
              <a:t>問題の</a:t>
            </a:r>
            <a:r>
              <a:rPr lang="en-US" altLang="ja-JP" sz="1600" b="1" dirty="0"/>
              <a:t>QUBO</a:t>
            </a:r>
            <a:r>
              <a:rPr lang="ja-JP" altLang="en-US" sz="1600" b="1" dirty="0"/>
              <a:t>モデル</a:t>
            </a:r>
            <a:endParaRPr lang="en-US" altLang="ja-JP" sz="1600" b="1"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133789" y="1984348"/>
                <a:ext cx="5464518" cy="4744119"/>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endParaRPr lang="en-US" altLang="ja-JP" sz="1600" dirty="0"/>
              </a:p>
              <a:p>
                <a:pPr/>
                <a14:m>
                  <m:oMathPara xmlns:m="http://schemas.openxmlformats.org/officeDocument/2006/math">
                    <m:oMathParaPr>
                      <m:jc m:val="left"/>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133789" y="1984348"/>
                <a:ext cx="5464518" cy="4744119"/>
              </a:xfrm>
              <a:prstGeom prst="rect">
                <a:avLst/>
              </a:prstGeom>
              <a:blipFill>
                <a:blip r:embed="rId2"/>
                <a:stretch>
                  <a:fillRect l="-670" t="-38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3033345" y="5444873"/>
            <a:ext cx="2060452" cy="896724"/>
            <a:chOff x="5724326" y="5590921"/>
            <a:chExt cx="2705396" cy="1177408"/>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bg1"/>
                                </a:solidFill>
                                <a:latin typeface="Cambria Math" panose="02040503050406030204" pitchFamily="18" charset="0"/>
                              </a:rPr>
                              <m:t>𝑖</m:t>
                            </m:r>
                          </m:oMath>
                        </m:oMathPara>
                      </a14:m>
                      <a:endParaRPr lang="zh-CN" altLang="en-US" sz="1400"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07777"/>
                    </a:xfrm>
                    <a:prstGeom prst="rect">
                      <a:avLst/>
                    </a:prstGeom>
                    <a:blipFill>
                      <a:blip r:embed="rId3"/>
                      <a:stretch>
                        <a:fillRect l="-2632" b="-15385"/>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bg1"/>
                                </a:solidFill>
                                <a:latin typeface="Cambria Math" panose="02040503050406030204" pitchFamily="18" charset="0"/>
                              </a:rPr>
                              <m:t>𝑗</m:t>
                            </m:r>
                          </m:oMath>
                        </m:oMathPara>
                      </a14:m>
                      <a:endParaRPr lang="en-US" altLang="zh-CN" sz="1400"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07777"/>
                    </a:xfrm>
                    <a:prstGeom prst="rect">
                      <a:avLst/>
                    </a:prstGeom>
                    <a:blipFill>
                      <a:blip r:embed="rId4"/>
                      <a:stretch>
                        <a:fillRect b="-4210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04955" cy="232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04955" cy="232756"/>
                </a:xfrm>
                <a:prstGeom prst="rect">
                  <a:avLst/>
                </a:prstGeom>
                <a:blipFill>
                  <a:blip r:embed="rId5"/>
                  <a:stretch>
                    <a:fillRect l="-28947" r="-28947" b="-655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5437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𝑡</m:t>
                        </m:r>
                      </m:oMath>
                    </m:oMathPara>
                  </a14:m>
                  <a:endParaRPr lang="en-US" altLang="ja-JP" sz="1400" dirty="0"/>
                </a:p>
                <a:p>
                  <a:r>
                    <a:rPr lang="ja-JP" altLang="en-US" sz="1400" dirty="0"/>
                    <a:t>番目</a:t>
                  </a:r>
                  <a:endParaRPr lang="zh-CN" altLang="en-US" sz="1400"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543739" cy="523220"/>
                </a:xfrm>
                <a:prstGeom prst="rect">
                  <a:avLst/>
                </a:prstGeom>
                <a:blipFill>
                  <a:blip r:embed="rId6"/>
                  <a:stretch>
                    <a:fillRect l="-4412" r="-33824" b="-4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397966" y="6245109"/>
                  <a:ext cx="1031756"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𝑡</m:t>
                            </m:r>
                            <m:r>
                              <a:rPr lang="en-US" altLang="ja-JP" sz="1400" i="1">
                                <a:latin typeface="Cambria Math" panose="02040503050406030204" pitchFamily="18" charset="0"/>
                              </a:rPr>
                              <m:t>+1</m:t>
                            </m:r>
                          </m:e>
                        </m:d>
                        <m:r>
                          <a:rPr lang="en-US" altLang="ja-JP" sz="1400" b="0" i="1" smtClean="0">
                            <a:latin typeface="Cambria Math" panose="02040503050406030204" pitchFamily="18" charset="0"/>
                          </a:rPr>
                          <m:t>%4</m:t>
                        </m:r>
                      </m:oMath>
                    </m:oMathPara>
                  </a14:m>
                  <a:endParaRPr lang="en-US" altLang="ja-JP" sz="1400" dirty="0"/>
                </a:p>
                <a:p>
                  <a:pPr algn="ctr"/>
                  <a:r>
                    <a:rPr lang="ja-JP" altLang="en-US" sz="1400" dirty="0"/>
                    <a:t>番目</a:t>
                  </a:r>
                  <a:endParaRPr lang="zh-CN" altLang="en-US" sz="1400"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397966" y="6245109"/>
                  <a:ext cx="1031756" cy="523220"/>
                </a:xfrm>
                <a:prstGeom prst="rect">
                  <a:avLst/>
                </a:prstGeom>
                <a:blipFill>
                  <a:blip r:embed="rId7"/>
                  <a:stretch>
                    <a:fillRect r="-19380" b="-4615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429980"/>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429980"/>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917403" y="969963"/>
            <a:ext cx="6477797" cy="584775"/>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606321022"/>
              </p:ext>
            </p:extLst>
          </p:nvPr>
        </p:nvGraphicFramePr>
        <p:xfrm>
          <a:off x="6047932" y="1613265"/>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74173" y="2016770"/>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74173" y="2373188"/>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74173" y="2729606"/>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74173" y="3057389"/>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4" y="4042357"/>
            <a:ext cx="4981506" cy="338554"/>
          </a:xfrm>
          <a:prstGeom prst="rect">
            <a:avLst/>
          </a:prstGeom>
          <a:noFill/>
        </p:spPr>
        <p:txBody>
          <a:bodyPr wrap="square">
            <a:spAutoFit/>
          </a:bodyPr>
          <a:lstStyle/>
          <a:p>
            <a:r>
              <a:rPr lang="ja-JP" altLang="en-US" sz="1600" b="1" dirty="0"/>
              <a:t>②</a:t>
            </a:r>
            <a:r>
              <a:rPr lang="ja-JP" altLang="en-US" sz="1600" dirty="0"/>
              <a:t>同じタイミングに複数の町に行くことはできない</a:t>
            </a:r>
            <a:endParaRPr lang="en-US" altLang="ja-JP" sz="1600"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795517" y="3339834"/>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795517" y="3339834"/>
                <a:ext cx="2270657" cy="69814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028901" y="334752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028901" y="3347525"/>
                <a:ext cx="1468351" cy="736099"/>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055703" y="3419961"/>
            <a:ext cx="851311" cy="636886"/>
            <a:chOff x="7969718" y="2598389"/>
            <a:chExt cx="1453415" cy="789932"/>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517" y="6109950"/>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517" y="6109950"/>
                <a:ext cx="2381839" cy="69814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175914" y="6144197"/>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175914" y="6144197"/>
                <a:ext cx="1468351" cy="736099"/>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128676" y="6130912"/>
            <a:ext cx="851311" cy="636886"/>
            <a:chOff x="7969718" y="2598389"/>
            <a:chExt cx="1453415" cy="789932"/>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270657" cy="307777"/>
              </a:xfrm>
              <a:prstGeom prst="rect">
                <a:avLst/>
              </a:prstGeom>
              <a:noFill/>
            </p:spPr>
            <p:txBody>
              <a:bodyPr wrap="square">
                <a:spAutoFit/>
              </a:bodyPr>
              <a:lstStyle/>
              <a:p>
                <a:r>
                  <a:rPr lang="ja-JP" altLang="en-US" sz="1400" dirty="0"/>
                  <a:t>各列は</a:t>
                </a:r>
                <a:r>
                  <a:rPr lang="en-US" altLang="ja-JP" sz="1400" b="1" dirty="0"/>
                  <a:t>1</a:t>
                </a:r>
                <a:r>
                  <a:rPr lang="ja-JP" altLang="en-US" sz="1400" b="1" dirty="0"/>
                  <a:t>つ</a:t>
                </a:r>
                <a:r>
                  <a:rPr lang="ja-JP" altLang="en-US" sz="1400" dirty="0"/>
                  <a:t>だけの変数が</a:t>
                </a:r>
                <a14:m>
                  <m:oMath xmlns:m="http://schemas.openxmlformats.org/officeDocument/2006/math">
                    <m:r>
                      <a:rPr lang="en-US" altLang="ja-JP" sz="1400" i="1" dirty="0" smtClean="0">
                        <a:latin typeface="Cambria Math" panose="02040503050406030204" pitchFamily="18" charset="0"/>
                      </a:rPr>
                      <m:t>1</m:t>
                    </m:r>
                  </m:oMath>
                </a14:m>
                <a:endParaRPr lang="zh-CN" altLang="en-US" sz="1400"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270657" cy="307777"/>
              </a:xfrm>
              <a:prstGeom prst="rect">
                <a:avLst/>
              </a:prstGeom>
              <a:blipFill>
                <a:blip r:embed="rId13"/>
                <a:stretch>
                  <a:fillRect l="-804"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492637" y="2058258"/>
                <a:ext cx="2271513" cy="307777"/>
              </a:xfrm>
              <a:prstGeom prst="rect">
                <a:avLst/>
              </a:prstGeom>
              <a:noFill/>
            </p:spPr>
            <p:txBody>
              <a:bodyPr wrap="square">
                <a:spAutoFit/>
              </a:bodyPr>
              <a:lstStyle/>
              <a:p>
                <a:r>
                  <a:rPr lang="ja-JP" altLang="en-US" sz="1400" dirty="0"/>
                  <a:t>各行は</a:t>
                </a:r>
                <a:r>
                  <a:rPr lang="en-US" altLang="ja-JP" sz="1400" b="1" dirty="0"/>
                  <a:t>1</a:t>
                </a:r>
                <a:r>
                  <a:rPr lang="ja-JP" altLang="en-US" sz="1400" b="1" dirty="0"/>
                  <a:t>つ</a:t>
                </a:r>
                <a:r>
                  <a:rPr lang="ja-JP" altLang="en-US" sz="1400" dirty="0"/>
                  <a:t>だけの変数が</a:t>
                </a:r>
                <a14:m>
                  <m:oMath xmlns:m="http://schemas.openxmlformats.org/officeDocument/2006/math">
                    <m:r>
                      <a:rPr lang="en-US" altLang="ja-JP" sz="1400" i="1" dirty="0" smtClean="0">
                        <a:latin typeface="Cambria Math" panose="02040503050406030204" pitchFamily="18" charset="0"/>
                      </a:rPr>
                      <m:t>1</m:t>
                    </m:r>
                  </m:oMath>
                </a14:m>
                <a:endParaRPr lang="zh-CN" altLang="en-US" sz="1400"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492637" y="2058258"/>
                <a:ext cx="2271513" cy="307777"/>
              </a:xfrm>
              <a:prstGeom prst="rect">
                <a:avLst/>
              </a:prstGeom>
              <a:blipFill>
                <a:blip r:embed="rId14"/>
                <a:stretch>
                  <a:fillRect l="-804" t="-4000" b="-20000"/>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48282894-248A-AF1E-86D7-4C63685B3BB8}"/>
              </a:ext>
            </a:extLst>
          </p:cNvPr>
          <p:cNvSpPr txBox="1"/>
          <p:nvPr/>
        </p:nvSpPr>
        <p:spPr>
          <a:xfrm>
            <a:off x="5503200" y="1159367"/>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6" name="图形 5">
            <a:extLst>
              <a:ext uri="{FF2B5EF4-FFF2-40B4-BE49-F238E27FC236}">
                <a16:creationId xmlns:a16="http://schemas.microsoft.com/office/drawing/2014/main" id="{5AB918EF-983D-B140-7F38-7D27A8227F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6711" y="1151831"/>
            <a:ext cx="4706525" cy="2292759"/>
          </a:xfrm>
          <a:prstGeom prst="rect">
            <a:avLst/>
          </a:prstGeom>
        </p:spPr>
      </p:pic>
    </p:spTree>
    <p:extLst>
      <p:ext uri="{BB962C8B-B14F-4D97-AF65-F5344CB8AC3E}">
        <p14:creationId xmlns:p14="http://schemas.microsoft.com/office/powerpoint/2010/main" val="308452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497543"/>
              </a:xfrm>
              <a:prstGeom prst="rect">
                <a:avLst/>
              </a:prstGeom>
              <a:noFill/>
            </p:spPr>
            <p:txBody>
              <a:bodyPr wrap="square">
                <a:spAutoFit/>
              </a:bodyPr>
              <a:lstStyle/>
              <a:p>
                <a:r>
                  <a:rPr lang="en-US" altLang="ja-JP" sz="1600" b="1" dirty="0"/>
                  <a:t>TSP</a:t>
                </a:r>
                <a:r>
                  <a:rPr lang="ja-JP" altLang="en-US" sz="1600" b="1" dirty="0"/>
                  <a:t>問題の</a:t>
                </a:r>
                <a:r>
                  <a:rPr lang="en-US" altLang="ja-JP" sz="1600" b="1" dirty="0"/>
                  <a:t>QUBO</a:t>
                </a:r>
                <a:r>
                  <a:rPr lang="ja-JP" altLang="en-US" sz="1600" b="1" dirty="0"/>
                  <a:t>モデル</a:t>
                </a:r>
                <a:endParaRPr lang="en-US" altLang="ja-JP" sz="1600" b="1"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497543"/>
              </a:xfrm>
              <a:prstGeom prst="rect">
                <a:avLst/>
              </a:prstGeom>
              <a:blipFill>
                <a:blip r:embed="rId2"/>
                <a:stretch>
                  <a:fillRect l="-491" t="-732"/>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2677656"/>
              </a:xfrm>
              <a:prstGeom prst="rect">
                <a:avLst/>
              </a:prstGeom>
              <a:noFill/>
            </p:spPr>
            <p:txBody>
              <a:bodyPr wrap="none" rtlCol="0">
                <a:spAutoFit/>
              </a:bodyPr>
              <a:lstStyle/>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二次項の個数</a:t>
                </a:r>
                <a:r>
                  <a:rPr lang="ja-JP" altLang="en-US" sz="1400" dirty="0"/>
                  <a:t>：</a:t>
                </a:r>
                <a14:m>
                  <m:oMath xmlns:m="http://schemas.openxmlformats.org/officeDocument/2006/math">
                    <m:r>
                      <a:rPr lang="en-US" altLang="ja-JP" sz="1400" b="0" i="1" smtClean="0">
                        <a:solidFill>
                          <a:schemeClr val="tx1"/>
                        </a:solidFill>
                        <a:latin typeface="Cambria Math" panose="02040503050406030204" pitchFamily="18" charset="0"/>
                      </a:rPr>
                      <m:t>96</m:t>
                    </m:r>
                  </m:oMath>
                </a14:m>
                <a:endParaRPr lang="en-US" altLang="ja-JP" sz="1400" dirty="0">
                  <a:solidFill>
                    <a:schemeClr val="tx1"/>
                  </a:solidFill>
                </a:endParaRPr>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二次項の個数</a:t>
                </a:r>
                <a:r>
                  <a:rPr lang="ja-JP" altLang="en-US" sz="1400" dirty="0"/>
                  <a:t>：</a:t>
                </a:r>
                <a14:m>
                  <m:oMath xmlns:m="http://schemas.openxmlformats.org/officeDocument/2006/math">
                    <m:r>
                      <a:rPr lang="en-US" altLang="ja-JP" sz="1400" b="0" i="0" smtClean="0">
                        <a:latin typeface="Cambria Math" panose="02040503050406030204" pitchFamily="18" charset="0"/>
                      </a:rPr>
                      <m:t>2</m:t>
                    </m:r>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2677656"/>
              </a:xfrm>
              <a:prstGeom prst="rect">
                <a:avLst/>
              </a:prstGeom>
              <a:blipFill>
                <a:blip r:embed="rId3"/>
                <a:stretch>
                  <a:fillRect l="-424" t="-456" b="-136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56ACA10C-1CAE-E1B8-656A-F4F1EAC409A2}"/>
              </a:ext>
            </a:extLst>
          </p:cNvPr>
          <p:cNvGrpSpPr/>
          <p:nvPr/>
        </p:nvGrpSpPr>
        <p:grpSpPr>
          <a:xfrm>
            <a:off x="7483656" y="4569718"/>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4758948"/>
            <a:ext cx="1800493" cy="729351"/>
            <a:chOff x="8969674" y="4777294"/>
            <a:chExt cx="1800493"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800493" cy="307777"/>
            </a:xfrm>
            <a:prstGeom prst="rect">
              <a:avLst/>
            </a:prstGeom>
            <a:noFill/>
          </p:spPr>
          <p:txBody>
            <a:bodyPr wrap="none" rtlCol="0">
              <a:spAutoFit/>
            </a:bodyPr>
            <a:lstStyle/>
            <a:p>
              <a:r>
                <a:rPr lang="ja-JP" altLang="en-US" sz="1400" dirty="0"/>
                <a:t>ドロネー三角形分割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5927226"/>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5810374"/>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pic>
        <p:nvPicPr>
          <p:cNvPr id="7" name="图形 6">
            <a:extLst>
              <a:ext uri="{FF2B5EF4-FFF2-40B4-BE49-F238E27FC236}">
                <a16:creationId xmlns:a16="http://schemas.microsoft.com/office/drawing/2014/main" id="{41B36B8B-E808-9C5A-A67F-23D9DEB0E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172" y="3900585"/>
            <a:ext cx="5868445" cy="285878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9585FD7-62A3-8D0F-3C55-EC76B6223FE6}"/>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1A6D011-5F0C-AAB6-DCC0-B0F9B828B136}"/>
              </a:ext>
            </a:extLst>
          </p:cNvPr>
          <p:cNvGrpSpPr/>
          <p:nvPr/>
        </p:nvGrpSpPr>
        <p:grpSpPr>
          <a:xfrm>
            <a:off x="10641797" y="4569717"/>
            <a:ext cx="1488199" cy="1221609"/>
            <a:chOff x="886691" y="3441643"/>
            <a:chExt cx="1907308" cy="1565640"/>
          </a:xfrm>
        </p:grpSpPr>
        <p:sp>
          <p:nvSpPr>
            <p:cNvPr id="9" name="椭圆 8">
              <a:extLst>
                <a:ext uri="{FF2B5EF4-FFF2-40B4-BE49-F238E27FC236}">
                  <a16:creationId xmlns:a16="http://schemas.microsoft.com/office/drawing/2014/main" id="{35D781D6-8C6B-12C9-C236-6413A5AC7F9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22EC49E8-44B5-1084-94D7-7C492C40D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0" name="椭圆 49">
              <a:extLst>
                <a:ext uri="{FF2B5EF4-FFF2-40B4-BE49-F238E27FC236}">
                  <a16:creationId xmlns:a16="http://schemas.microsoft.com/office/drawing/2014/main" id="{338656C7-46D3-398C-DD21-F2FB2CBEB4A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1" name="椭圆 50">
              <a:extLst>
                <a:ext uri="{FF2B5EF4-FFF2-40B4-BE49-F238E27FC236}">
                  <a16:creationId xmlns:a16="http://schemas.microsoft.com/office/drawing/2014/main" id="{30D2C91E-5C7D-A011-2AB1-DF44F2766F5B}"/>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2" name="椭圆 51">
              <a:extLst>
                <a:ext uri="{FF2B5EF4-FFF2-40B4-BE49-F238E27FC236}">
                  <a16:creationId xmlns:a16="http://schemas.microsoft.com/office/drawing/2014/main" id="{35A07B1D-4C24-BB19-5334-9AFCE845F79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53" name="直接连接符 52">
              <a:extLst>
                <a:ext uri="{FF2B5EF4-FFF2-40B4-BE49-F238E27FC236}">
                  <a16:creationId xmlns:a16="http://schemas.microsoft.com/office/drawing/2014/main" id="{1E0077BF-0C5E-1CF4-BDFD-7DD5151FBDFB}"/>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36C549B-731C-3641-3CC9-F5F7351276C3}"/>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6B66A19F-A994-EC42-C58F-E640F23BCAB4}"/>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A53CAA27-CD43-277E-1E78-30DF4CCA8DC8}"/>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8C938137-7745-BAE0-294B-A451F185A5CA}"/>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77224033-2A3C-77A1-C7C4-B88F49135D3F}"/>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29644E9E-879D-87CB-2F58-A0302BB1A697}"/>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78D381DA-62DB-DCDA-25A9-7459B1620A14}"/>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90E1C1A3-B508-D25F-95A0-4B3DDDE149B6}"/>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42E497E-7AC3-F795-E1AB-209BF9B2059E}"/>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78181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3679</TotalTime>
  <Words>3139</Words>
  <Application>Microsoft Office PowerPoint</Application>
  <PresentationFormat>宽屏</PresentationFormat>
  <Paragraphs>1014</Paragraphs>
  <Slides>24</Slides>
  <Notes>7</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147</cp:revision>
  <dcterms:created xsi:type="dcterms:W3CDTF">2024-08-23T05:41:13Z</dcterms:created>
  <dcterms:modified xsi:type="dcterms:W3CDTF">2025-01-21T14:54:03Z</dcterms:modified>
</cp:coreProperties>
</file>